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1" autoAdjust="0"/>
    <p:restoredTop sz="94660"/>
  </p:normalViewPr>
  <p:slideViewPr>
    <p:cSldViewPr>
      <p:cViewPr>
        <p:scale>
          <a:sx n="70" d="100"/>
          <a:sy n="70" d="100"/>
        </p:scale>
        <p:origin x="1764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15/04/2016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15/04/2016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15/04/2016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15/04/2016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6622" y="155510"/>
            <a:ext cx="3294366" cy="280076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/>
              <a:t>PERSUADED  </a:t>
            </a:r>
          </a:p>
          <a:p>
            <a:r>
              <a:rPr lang="it-IT" sz="1600" u="sng" dirty="0" smtClean="0"/>
              <a:t>Dove</a:t>
            </a:r>
            <a:r>
              <a:rPr lang="it-IT" sz="1600" dirty="0" smtClean="0"/>
              <a:t>: </a:t>
            </a:r>
            <a:r>
              <a:rPr lang="it-IT" sz="1600" dirty="0" err="1" smtClean="0"/>
              <a:t>Nord-Centro-Sud</a:t>
            </a:r>
            <a:r>
              <a:rPr lang="it-IT" sz="1600" dirty="0" smtClean="0"/>
              <a:t> Italia</a:t>
            </a:r>
          </a:p>
          <a:p>
            <a:r>
              <a:rPr lang="it-IT" sz="1600" u="sng" dirty="0" smtClean="0"/>
              <a:t>Ambiente</a:t>
            </a:r>
            <a:r>
              <a:rPr lang="it-IT" sz="1600" dirty="0" smtClean="0"/>
              <a:t>: misura di metaboliti degli Ftalati  e </a:t>
            </a:r>
            <a:r>
              <a:rPr lang="it-IT" sz="1600" dirty="0" err="1" smtClean="0"/>
              <a:t>Bisfenolo</a:t>
            </a:r>
            <a:r>
              <a:rPr lang="it-IT" sz="1600" dirty="0" smtClean="0"/>
              <a:t>  in campioni biologici di bambini/adolescenti</a:t>
            </a:r>
          </a:p>
          <a:p>
            <a:r>
              <a:rPr lang="it-IT" sz="1600" u="sng" dirty="0" smtClean="0"/>
              <a:t>Salute</a:t>
            </a:r>
            <a:r>
              <a:rPr lang="it-IT" sz="1600" dirty="0" smtClean="0"/>
              <a:t>:  alterazione fasi sviluppo e obesità</a:t>
            </a:r>
          </a:p>
          <a:p>
            <a:endParaRPr lang="it-IT" sz="1600" dirty="0" smtClean="0"/>
          </a:p>
          <a:p>
            <a:endParaRPr lang="it-IT" sz="1600" dirty="0" smtClean="0"/>
          </a:p>
          <a:p>
            <a:pPr algn="ctr"/>
            <a:r>
              <a:rPr lang="it-IT" sz="1600" dirty="0" smtClean="0"/>
              <a:t>Approfondire le conoscenze e divulgare i risultati </a:t>
            </a:r>
            <a:endParaRPr lang="it-IT" sz="16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398370" y="35496"/>
            <a:ext cx="3379002" cy="35394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/>
              <a:t>MED HISS  </a:t>
            </a:r>
          </a:p>
          <a:p>
            <a:r>
              <a:rPr lang="it-IT" sz="1600" u="sng" dirty="0" smtClean="0"/>
              <a:t>Dove: </a:t>
            </a:r>
            <a:r>
              <a:rPr lang="it-IT" sz="1600" dirty="0" smtClean="0"/>
              <a:t>Italia, Francia, Spagna, Slovenia</a:t>
            </a:r>
          </a:p>
          <a:p>
            <a:r>
              <a:rPr lang="it-IT" sz="1600" u="sng" dirty="0" smtClean="0"/>
              <a:t>Ambiente</a:t>
            </a:r>
            <a:r>
              <a:rPr lang="it-IT" sz="1600" dirty="0" smtClean="0"/>
              <a:t>: PM10, PM2.5, </a:t>
            </a:r>
            <a:r>
              <a:rPr lang="it-IT" sz="1600" dirty="0" err="1" smtClean="0"/>
              <a:t>NOx</a:t>
            </a:r>
            <a:r>
              <a:rPr lang="it-IT" sz="1600" dirty="0" smtClean="0"/>
              <a:t>, NO2, O3 da modelli di dispersione nazionali</a:t>
            </a:r>
          </a:p>
          <a:p>
            <a:r>
              <a:rPr lang="it-IT" sz="1600" u="sng" dirty="0" smtClean="0"/>
              <a:t>Salute</a:t>
            </a:r>
            <a:r>
              <a:rPr lang="it-IT" sz="1600" dirty="0" smtClean="0"/>
              <a:t>:  follow-up su </a:t>
            </a:r>
            <a:r>
              <a:rPr lang="it-IT" sz="1600" dirty="0" err="1" smtClean="0"/>
              <a:t>morbosita’</a:t>
            </a:r>
            <a:r>
              <a:rPr lang="it-IT" sz="1600" dirty="0" smtClean="0"/>
              <a:t>/</a:t>
            </a:r>
            <a:r>
              <a:rPr lang="it-IT" sz="1600" dirty="0" err="1" smtClean="0"/>
              <a:t>mortalita’</a:t>
            </a:r>
            <a:r>
              <a:rPr lang="it-IT" sz="1600" dirty="0" smtClean="0"/>
              <a:t> di coorti prospettiche arruolate durante le </a:t>
            </a:r>
            <a:r>
              <a:rPr lang="it-IT" sz="1600" dirty="0" err="1" smtClean="0"/>
              <a:t>Health</a:t>
            </a:r>
            <a:r>
              <a:rPr lang="it-IT" sz="1600" dirty="0" smtClean="0"/>
              <a:t> </a:t>
            </a:r>
            <a:r>
              <a:rPr lang="it-IT" sz="1600" dirty="0" err="1" smtClean="0"/>
              <a:t>Interview</a:t>
            </a:r>
            <a:r>
              <a:rPr lang="it-IT" sz="1600" dirty="0" smtClean="0"/>
              <a:t> </a:t>
            </a:r>
            <a:r>
              <a:rPr lang="it-IT" sz="1600" dirty="0" err="1" smtClean="0"/>
              <a:t>Surveys</a:t>
            </a:r>
            <a:endParaRPr lang="it-IT" sz="1600" dirty="0" smtClean="0"/>
          </a:p>
          <a:p>
            <a:endParaRPr lang="it-IT" sz="1600" dirty="0" smtClean="0"/>
          </a:p>
          <a:p>
            <a:endParaRPr lang="it-IT" sz="1600" dirty="0" smtClean="0"/>
          </a:p>
          <a:p>
            <a:pPr algn="ctr"/>
            <a:r>
              <a:rPr lang="it-IT" sz="1600" dirty="0" smtClean="0"/>
              <a:t>DB Europeo per creare un sistema di sorveglianza a basso costo degli effetti a lungo termine inquinamento atmosferico</a:t>
            </a:r>
            <a:endParaRPr lang="it-IT" sz="16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9998" y="3035830"/>
            <a:ext cx="3270990" cy="280076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/>
              <a:t>AIS  </a:t>
            </a:r>
          </a:p>
          <a:p>
            <a:r>
              <a:rPr lang="it-IT" sz="1600" u="sng" dirty="0" smtClean="0"/>
              <a:t>Dove</a:t>
            </a:r>
            <a:r>
              <a:rPr lang="it-IT" sz="1600" dirty="0" smtClean="0"/>
              <a:t>: Italia (Pisa), Francia, Austria</a:t>
            </a:r>
          </a:p>
          <a:p>
            <a:r>
              <a:rPr lang="it-IT" sz="1600" u="sng" dirty="0" smtClean="0"/>
              <a:t>Ambiente</a:t>
            </a:r>
            <a:r>
              <a:rPr lang="it-IT" sz="1600" dirty="0" smtClean="0"/>
              <a:t>: pollini, PM10, PM2.5, NO2, SO2, O3, PM0.1</a:t>
            </a:r>
          </a:p>
          <a:p>
            <a:r>
              <a:rPr lang="it-IT" sz="1600" u="sng" dirty="0" smtClean="0"/>
              <a:t>Salute</a:t>
            </a:r>
            <a:r>
              <a:rPr lang="it-IT" sz="1600" dirty="0" smtClean="0"/>
              <a:t>:  </a:t>
            </a:r>
            <a:r>
              <a:rPr lang="it-IT" sz="1600" dirty="0" err="1" smtClean="0"/>
              <a:t>allergopatie</a:t>
            </a:r>
            <a:r>
              <a:rPr lang="it-IT" sz="1600" dirty="0" smtClean="0"/>
              <a:t> respiratorie in adulti</a:t>
            </a:r>
          </a:p>
          <a:p>
            <a:endParaRPr lang="it-IT" sz="1600" dirty="0" smtClean="0"/>
          </a:p>
          <a:p>
            <a:endParaRPr lang="it-IT" sz="1600" dirty="0" smtClean="0"/>
          </a:p>
          <a:p>
            <a:pPr algn="ctr"/>
            <a:r>
              <a:rPr lang="it-IT" sz="1600" dirty="0" smtClean="0"/>
              <a:t>Educazione del paziente e Sistemi Informativi Integrati per migliorare la gestione delle malattie allergiche</a:t>
            </a:r>
            <a:endParaRPr lang="it-IT" sz="16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429000" y="3707904"/>
            <a:ext cx="3379002" cy="25545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/>
              <a:t>MAPEC  </a:t>
            </a:r>
          </a:p>
          <a:p>
            <a:r>
              <a:rPr lang="it-IT" sz="1600" u="sng" dirty="0" smtClean="0"/>
              <a:t>Dove</a:t>
            </a:r>
            <a:r>
              <a:rPr lang="it-IT" sz="1600" dirty="0" smtClean="0"/>
              <a:t>: Italia (Brescia, Lecce, Perugia, Pisa, Torino)</a:t>
            </a:r>
          </a:p>
          <a:p>
            <a:r>
              <a:rPr lang="it-IT" sz="1600" u="sng" dirty="0" smtClean="0"/>
              <a:t>Ambiente</a:t>
            </a:r>
            <a:r>
              <a:rPr lang="it-IT" sz="1600" dirty="0" smtClean="0"/>
              <a:t>: PM10, PM2.5, NO2, SO2, O3, PM0.5</a:t>
            </a:r>
          </a:p>
          <a:p>
            <a:r>
              <a:rPr lang="it-IT" sz="1600" u="sng" dirty="0" smtClean="0"/>
              <a:t>Salute</a:t>
            </a:r>
            <a:r>
              <a:rPr lang="it-IT" sz="1600" dirty="0" smtClean="0"/>
              <a:t>:  effetti biologici precoci nella mucosa orale di bambini</a:t>
            </a:r>
          </a:p>
          <a:p>
            <a:endParaRPr lang="it-IT" sz="1600" dirty="0" smtClean="0"/>
          </a:p>
          <a:p>
            <a:endParaRPr lang="it-IT" sz="1600" dirty="0" smtClean="0"/>
          </a:p>
          <a:p>
            <a:pPr algn="ctr"/>
            <a:r>
              <a:rPr lang="it-IT" sz="1600" dirty="0" smtClean="0"/>
              <a:t>Creare modelli per la stima del rischio</a:t>
            </a:r>
            <a:endParaRPr lang="it-IT" sz="16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3429000" y="6444208"/>
            <a:ext cx="3294366" cy="25545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/>
              <a:t>Hia-21  </a:t>
            </a:r>
          </a:p>
          <a:p>
            <a:r>
              <a:rPr lang="it-IT" sz="1600" u="sng" dirty="0" smtClean="0"/>
              <a:t>Dove</a:t>
            </a:r>
            <a:r>
              <a:rPr lang="it-IT" sz="1600" dirty="0" smtClean="0"/>
              <a:t>: Lanciano e Arezzo</a:t>
            </a:r>
          </a:p>
          <a:p>
            <a:r>
              <a:rPr lang="it-IT" sz="1600" u="sng" dirty="0" smtClean="0"/>
              <a:t>Ambiente</a:t>
            </a:r>
            <a:r>
              <a:rPr lang="it-IT" sz="1600" dirty="0" smtClean="0"/>
              <a:t>: pianificazione e gestione dei ciclo dei rifiuti urbani</a:t>
            </a:r>
          </a:p>
          <a:p>
            <a:endParaRPr lang="it-IT" sz="1600" dirty="0" smtClean="0"/>
          </a:p>
          <a:p>
            <a:endParaRPr lang="it-IT" sz="1600" dirty="0" smtClean="0"/>
          </a:p>
          <a:p>
            <a:pPr algn="ctr"/>
            <a:r>
              <a:rPr lang="it-IT" sz="1600" dirty="0" smtClean="0"/>
              <a:t>Coinvolgere direttamente la popolazione nei processi decisionali per la valutazione di impatto sanitario</a:t>
            </a:r>
            <a:endParaRPr lang="it-IT" sz="1600" dirty="0"/>
          </a:p>
        </p:txBody>
      </p:sp>
      <p:sp>
        <p:nvSpPr>
          <p:cNvPr id="14" name="Freccia in giù 13"/>
          <p:cNvSpPr/>
          <p:nvPr/>
        </p:nvSpPr>
        <p:spPr>
          <a:xfrm>
            <a:off x="5013176" y="2123728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in giù 14"/>
          <p:cNvSpPr/>
          <p:nvPr/>
        </p:nvSpPr>
        <p:spPr>
          <a:xfrm>
            <a:off x="5013176" y="5508104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in giù 15"/>
          <p:cNvSpPr/>
          <p:nvPr/>
        </p:nvSpPr>
        <p:spPr>
          <a:xfrm>
            <a:off x="5013176" y="7524328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Freccia in giù 16"/>
          <p:cNvSpPr/>
          <p:nvPr/>
        </p:nvSpPr>
        <p:spPr>
          <a:xfrm>
            <a:off x="1484784" y="1907704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reccia in giù 17"/>
          <p:cNvSpPr/>
          <p:nvPr/>
        </p:nvSpPr>
        <p:spPr>
          <a:xfrm>
            <a:off x="1484784" y="4355976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asellaDiTesto 18"/>
          <p:cNvSpPr txBox="1"/>
          <p:nvPr/>
        </p:nvSpPr>
        <p:spPr>
          <a:xfrm>
            <a:off x="72008" y="5845492"/>
            <a:ext cx="3284984" cy="30469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/>
              <a:t>GIOCONDA</a:t>
            </a:r>
          </a:p>
          <a:p>
            <a:r>
              <a:rPr lang="it-IT" sz="1600" u="sng" dirty="0" smtClean="0"/>
              <a:t>Dove:</a:t>
            </a:r>
            <a:r>
              <a:rPr lang="it-IT" sz="1600" dirty="0" smtClean="0"/>
              <a:t> Ravenna, San Miniato, Napoli, Taranto</a:t>
            </a:r>
          </a:p>
          <a:p>
            <a:r>
              <a:rPr lang="it-IT" sz="1600" u="sng" dirty="0" smtClean="0"/>
              <a:t>Ambiente</a:t>
            </a:r>
            <a:r>
              <a:rPr lang="it-IT" sz="1600" dirty="0" smtClean="0"/>
              <a:t>: PM10, PM2.5, NO2 COV, aldeidi, H2S, dentro e fuori le scuole</a:t>
            </a:r>
          </a:p>
          <a:p>
            <a:endParaRPr lang="it-IT" sz="1600" dirty="0" smtClean="0"/>
          </a:p>
          <a:p>
            <a:endParaRPr lang="it-IT" sz="1600" dirty="0" smtClean="0"/>
          </a:p>
          <a:p>
            <a:pPr algn="ctr"/>
            <a:r>
              <a:rPr lang="it-IT" sz="1600" dirty="0" smtClean="0"/>
              <a:t>Costruire uno strumento di consultazione dei giovani sulle problematiche ambientali  e sanitarie per aiutare le amministrazioni pubbliche nei processi decisionali</a:t>
            </a:r>
            <a:endParaRPr lang="it-IT" sz="1600" dirty="0"/>
          </a:p>
        </p:txBody>
      </p:sp>
      <p:sp>
        <p:nvSpPr>
          <p:cNvPr id="20" name="Freccia in giù 19"/>
          <p:cNvSpPr/>
          <p:nvPr/>
        </p:nvSpPr>
        <p:spPr>
          <a:xfrm>
            <a:off x="1556792" y="7236296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/>
          <p:cNvSpPr txBox="1"/>
          <p:nvPr/>
        </p:nvSpPr>
        <p:spPr>
          <a:xfrm>
            <a:off x="2638025" y="107504"/>
            <a:ext cx="1861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  <a:latin typeface="Comic Sans MS" pitchFamily="66" charset="0"/>
              </a:rPr>
              <a:t>NETWORKING</a:t>
            </a:r>
            <a:endParaRPr lang="it-IT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4624" y="683568"/>
            <a:ext cx="689509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1. </a:t>
            </a:r>
            <a:r>
              <a:rPr lang="it-IT" u="sng" dirty="0" smtClean="0"/>
              <a:t>Presentare alla CE un Report unico che sintetizzi i principali risultati </a:t>
            </a:r>
          </a:p>
          <a:p>
            <a:r>
              <a:rPr lang="it-IT" u="sng" dirty="0" smtClean="0"/>
              <a:t>dei nostri progetti LIFE, concentrandosi sui dati italiani</a:t>
            </a:r>
            <a:r>
              <a:rPr lang="it-IT" dirty="0" smtClean="0"/>
              <a:t>:</a:t>
            </a:r>
          </a:p>
          <a:p>
            <a:pPr marL="261938" indent="-261938">
              <a:buAutoNum type="alphaLcParenR"/>
            </a:pPr>
            <a:r>
              <a:rPr lang="it-IT" dirty="0" smtClean="0"/>
              <a:t>Risultati sull’associazione ambiente e salute (PERSUADED; MED-HISS;</a:t>
            </a:r>
          </a:p>
          <a:p>
            <a:pPr marL="342900" indent="-342900"/>
            <a:r>
              <a:rPr lang="it-IT" dirty="0" smtClean="0"/>
              <a:t>	AIS; MAPEC)</a:t>
            </a:r>
          </a:p>
          <a:p>
            <a:pPr marL="342900" indent="-342900"/>
            <a:endParaRPr lang="it-IT" dirty="0" smtClean="0"/>
          </a:p>
          <a:p>
            <a:pPr marL="342900" indent="-342900"/>
            <a:r>
              <a:rPr lang="it-IT" dirty="0" smtClean="0"/>
              <a:t>b) Sintesi sui diversi metodi educativi e di coinvolgimento della </a:t>
            </a:r>
          </a:p>
          <a:p>
            <a:pPr marL="342900" indent="-342900"/>
            <a:r>
              <a:rPr lang="it-IT" dirty="0" smtClean="0"/>
              <a:t>	popolazione nei processi decisionali attuati nei progetti LIFE </a:t>
            </a:r>
          </a:p>
          <a:p>
            <a:pPr marL="342900" indent="-342900"/>
            <a:r>
              <a:rPr lang="it-IT" dirty="0" smtClean="0"/>
              <a:t>	(AIS, Hia-21, GIOCONDA) 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-27384" y="3232879"/>
            <a:ext cx="706873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2. </a:t>
            </a:r>
            <a:r>
              <a:rPr lang="it-IT" u="sng" dirty="0" smtClean="0"/>
              <a:t>Utilizzare i risultati dei nostri progetti LIFE come base per lo sviluppo</a:t>
            </a:r>
          </a:p>
          <a:p>
            <a:r>
              <a:rPr lang="it-IT" u="sng" dirty="0" smtClean="0"/>
              <a:t>di un progetto futuro concertato e forte dei risultati già ottenuti</a:t>
            </a:r>
            <a:r>
              <a:rPr lang="it-IT" dirty="0" smtClean="0"/>
              <a:t>:</a:t>
            </a:r>
          </a:p>
          <a:p>
            <a:pPr marL="261938" indent="-261938">
              <a:buAutoNum type="alphaLcParenR"/>
            </a:pPr>
            <a:r>
              <a:rPr lang="it-IT" dirty="0" smtClean="0"/>
              <a:t>Integrare e ampliare il DB per il monitoraggio degli effetti sanitari </a:t>
            </a:r>
          </a:p>
          <a:p>
            <a:pPr marL="261938" indent="-261938"/>
            <a:r>
              <a:rPr lang="it-IT" dirty="0" smtClean="0"/>
              <a:t>	dell’inquinamento atmosferico, implementato dal progetto MED-HISS, </a:t>
            </a:r>
          </a:p>
          <a:p>
            <a:pPr marL="261938" indent="-261938"/>
            <a:r>
              <a:rPr lang="it-IT" dirty="0" smtClean="0"/>
              <a:t>	con i dati ambientali e sanitari ottenuti da PERSUADED, AIS, MAPEC, </a:t>
            </a:r>
          </a:p>
          <a:p>
            <a:pPr marL="261938" indent="-261938"/>
            <a:r>
              <a:rPr lang="it-IT" dirty="0" smtClean="0"/>
              <a:t>	GIOCONDA            sviluppare un sistema di monitoraggio attivo e </a:t>
            </a:r>
          </a:p>
          <a:p>
            <a:pPr marL="261938" indent="-261938"/>
            <a:r>
              <a:rPr lang="it-IT" dirty="0" smtClean="0"/>
              <a:t>	continuativo per la valutazione di effetti sanitari ad ampio spettro</a:t>
            </a:r>
          </a:p>
          <a:p>
            <a:pPr marL="261938" indent="-261938"/>
            <a:r>
              <a:rPr lang="it-IT" dirty="0" smtClean="0"/>
              <a:t>	associati all’esposizione ambientale         </a:t>
            </a:r>
          </a:p>
          <a:p>
            <a:pPr marL="261938" indent="-261938"/>
            <a:r>
              <a:rPr lang="it-IT" dirty="0" smtClean="0"/>
              <a:t>   </a:t>
            </a:r>
          </a:p>
          <a:p>
            <a:pPr marL="261938" indent="-261938"/>
            <a:r>
              <a:rPr lang="it-IT" dirty="0" smtClean="0"/>
              <a:t>b) Sviluppare e testare l’efficacia di un metodo educativo  e di </a:t>
            </a:r>
          </a:p>
          <a:p>
            <a:pPr marL="342900" indent="-342900"/>
            <a:r>
              <a:rPr lang="it-IT" dirty="0" smtClean="0"/>
              <a:t>	coinvolgimento della popolazione nei processi decisionali sulle </a:t>
            </a:r>
          </a:p>
          <a:p>
            <a:pPr marL="342900" indent="-342900"/>
            <a:r>
              <a:rPr lang="it-IT" dirty="0" smtClean="0"/>
              <a:t>	tematiche ambiente e salute, basandosi sull’integrazione e </a:t>
            </a:r>
          </a:p>
          <a:p>
            <a:pPr marL="342900" indent="-342900"/>
            <a:r>
              <a:rPr lang="it-IT" dirty="0" smtClean="0"/>
              <a:t>	affinamento delle metodiche utilizzate nei progetti AIS, Hia-21, </a:t>
            </a:r>
          </a:p>
          <a:p>
            <a:pPr marL="342900" indent="-342900"/>
            <a:r>
              <a:rPr lang="it-IT" dirty="0" smtClean="0"/>
              <a:t>	GIOCONDA.</a:t>
            </a:r>
            <a:endParaRPr lang="it-IT" dirty="0"/>
          </a:p>
        </p:txBody>
      </p:sp>
      <p:sp>
        <p:nvSpPr>
          <p:cNvPr id="16" name="Freccia a destra 15"/>
          <p:cNvSpPr/>
          <p:nvPr/>
        </p:nvSpPr>
        <p:spPr>
          <a:xfrm>
            <a:off x="1484784" y="4716016"/>
            <a:ext cx="4320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/>
          <p:cNvSpPr txBox="1"/>
          <p:nvPr/>
        </p:nvSpPr>
        <p:spPr>
          <a:xfrm>
            <a:off x="2638025" y="107504"/>
            <a:ext cx="1861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  <a:latin typeface="Comic Sans MS" pitchFamily="66" charset="0"/>
              </a:rPr>
              <a:t>NETWORKING</a:t>
            </a:r>
            <a:endParaRPr lang="it-IT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188640" y="1115616"/>
            <a:ext cx="626469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rgbClr val="FF0000"/>
                </a:solidFill>
              </a:rPr>
              <a:t>Call</a:t>
            </a:r>
            <a:r>
              <a:rPr lang="it-IT" b="1" dirty="0" smtClean="0">
                <a:solidFill>
                  <a:srgbClr val="FF0000"/>
                </a:solidFill>
              </a:rPr>
              <a:t> LIFE 2016</a:t>
            </a:r>
            <a:r>
              <a:rPr lang="it-IT" dirty="0" smtClean="0">
                <a:solidFill>
                  <a:srgbClr val="FF0000"/>
                </a:solidFill>
              </a:rPr>
              <a:t>: </a:t>
            </a:r>
            <a:r>
              <a:rPr lang="it-IT" dirty="0" smtClean="0"/>
              <a:t>usciranno dopo la metà di maggio. Questa è una </a:t>
            </a:r>
            <a:r>
              <a:rPr lang="it-IT" dirty="0" err="1" smtClean="0"/>
              <a:t>timetable</a:t>
            </a:r>
            <a:r>
              <a:rPr lang="it-IT" dirty="0" smtClean="0"/>
              <a:t> indicativa: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>
              <a:solidFill>
                <a:srgbClr val="FF0000"/>
              </a:solidFill>
            </a:endParaRPr>
          </a:p>
          <a:p>
            <a:r>
              <a:rPr lang="it-IT" b="1" dirty="0" smtClean="0">
                <a:solidFill>
                  <a:srgbClr val="FF0000"/>
                </a:solidFill>
              </a:rPr>
              <a:t>COST ACTION: </a:t>
            </a:r>
            <a:r>
              <a:rPr lang="it-IT" dirty="0" smtClean="0"/>
              <a:t>supporta la creazione di network tematici. Non finanzia la ricerca ma le </a:t>
            </a:r>
            <a:r>
              <a:rPr lang="it-IT" dirty="0" err="1" smtClean="0"/>
              <a:t>attivita'</a:t>
            </a:r>
            <a:r>
              <a:rPr lang="it-IT" dirty="0" smtClean="0"/>
              <a:t> di rete. 130 mila euro/anno per un massimo di quattro anni per creare piattaforme tematiche finanziando incontri, </a:t>
            </a:r>
            <a:r>
              <a:rPr lang="it-IT" dirty="0" err="1" smtClean="0"/>
              <a:t>summer</a:t>
            </a:r>
            <a:r>
              <a:rPr lang="it-IT" dirty="0" smtClean="0"/>
              <a:t> </a:t>
            </a:r>
            <a:r>
              <a:rPr lang="it-IT" dirty="0" err="1" smtClean="0"/>
              <a:t>school</a:t>
            </a:r>
            <a:r>
              <a:rPr lang="it-IT" dirty="0" smtClean="0"/>
              <a:t>, convegni e portali di comunicazione scientifica.</a:t>
            </a:r>
          </a:p>
          <a:p>
            <a:r>
              <a:rPr lang="en-US" dirty="0" smtClean="0"/>
              <a:t>“</a:t>
            </a:r>
            <a:r>
              <a:rPr lang="en-US" i="1" dirty="0" smtClean="0"/>
              <a:t>The COST Open Call has two collection dates (spring/fall), when proposals enter the evaluation process. The next collection date is 25 April 2016 (17:00 CET).</a:t>
            </a:r>
            <a:r>
              <a:rPr lang="en-US" dirty="0" smtClean="0"/>
              <a:t>”</a:t>
            </a:r>
            <a:endParaRPr lang="it-IT" dirty="0" smtClean="0"/>
          </a:p>
          <a:p>
            <a:endParaRPr lang="it-IT" dirty="0" smtClean="0">
              <a:solidFill>
                <a:srgbClr val="FF0000"/>
              </a:solidFill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332656" y="1958112"/>
          <a:ext cx="5904656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2232248"/>
                <a:gridCol w="972108"/>
                <a:gridCol w="1476164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6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Project </a:t>
                      </a:r>
                      <a:r>
                        <a:rPr lang="it-IT" sz="1600" b="1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type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Subprogramme</a:t>
                      </a:r>
                      <a:r>
                        <a:rPr lang="it-IT" sz="16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br>
                        <a:rPr lang="it-IT" sz="16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600" b="1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priority</a:t>
                      </a:r>
                      <a:r>
                        <a:rPr lang="it-IT" sz="16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1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objective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Deadline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Indicative Budget (EUR)</a:t>
                      </a:r>
                      <a:endParaRPr lang="it-I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Traditional</a:t>
                      </a:r>
                      <a:r>
                        <a:rPr lang="it-IT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projects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Environment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(ENV - </a:t>
                      </a:r>
                      <a:r>
                        <a:rPr lang="it-IT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Environment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it-IT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Resource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Efficiency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12-Sep-16</a:t>
                      </a:r>
                      <a:endParaRPr lang="it-IT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it-IT" sz="16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it-IT" sz="16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it-IT" sz="16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239,000,000</a:t>
                      </a:r>
                      <a:endParaRPr lang="it-I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Environment (NAT - Nature and Biodiversity and GIE - Environmental Governance and Information)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15-Sep-16</a:t>
                      </a:r>
                      <a:endParaRPr lang="it-IT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469</Words>
  <Application>Microsoft Office PowerPoint</Application>
  <PresentationFormat>Presentazione su schermo (4:3)</PresentationFormat>
  <Paragraphs>93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Comic Sans MS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sandra raimond</dc:creator>
  <cp:lastModifiedBy>utente</cp:lastModifiedBy>
  <cp:revision>31</cp:revision>
  <dcterms:modified xsi:type="dcterms:W3CDTF">2016-04-15T12:31:08Z</dcterms:modified>
</cp:coreProperties>
</file>