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61" r:id="rId3"/>
    <p:sldId id="428" r:id="rId4"/>
    <p:sldId id="321" r:id="rId5"/>
    <p:sldId id="320" r:id="rId6"/>
    <p:sldId id="381" r:id="rId7"/>
    <p:sldId id="382" r:id="rId8"/>
    <p:sldId id="387" r:id="rId9"/>
    <p:sldId id="386" r:id="rId10"/>
    <p:sldId id="383" r:id="rId11"/>
    <p:sldId id="396" r:id="rId12"/>
    <p:sldId id="434" r:id="rId13"/>
    <p:sldId id="442" r:id="rId14"/>
    <p:sldId id="429" r:id="rId15"/>
    <p:sldId id="430" r:id="rId16"/>
    <p:sldId id="445" r:id="rId17"/>
    <p:sldId id="431" r:id="rId18"/>
    <p:sldId id="432" r:id="rId19"/>
    <p:sldId id="433" r:id="rId20"/>
    <p:sldId id="435" r:id="rId21"/>
    <p:sldId id="436" r:id="rId22"/>
    <p:sldId id="437" r:id="rId23"/>
    <p:sldId id="438" r:id="rId24"/>
    <p:sldId id="439" r:id="rId25"/>
    <p:sldId id="443" r:id="rId26"/>
    <p:sldId id="440" r:id="rId27"/>
    <p:sldId id="441" r:id="rId28"/>
    <p:sldId id="444" r:id="rId29"/>
    <p:sldId id="446" r:id="rId30"/>
    <p:sldId id="449" r:id="rId31"/>
    <p:sldId id="450" r:id="rId32"/>
    <p:sldId id="447" r:id="rId33"/>
    <p:sldId id="451" r:id="rId34"/>
    <p:sldId id="448" r:id="rId35"/>
    <p:sldId id="319" r:id="rId36"/>
    <p:sldId id="452" r:id="rId3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1">
          <p15:clr>
            <a:srgbClr val="A4A3A4"/>
          </p15:clr>
        </p15:guide>
        <p15:guide id="3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AB861"/>
    <a:srgbClr val="C1C1C1"/>
    <a:srgbClr val="C5C5C5"/>
    <a:srgbClr val="94CE22"/>
    <a:srgbClr val="E1EEBF"/>
    <a:srgbClr val="94A73C"/>
    <a:srgbClr val="C8D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85597" autoAdjust="0"/>
  </p:normalViewPr>
  <p:slideViewPr>
    <p:cSldViewPr>
      <p:cViewPr varScale="1">
        <p:scale>
          <a:sx n="60" d="100"/>
          <a:sy n="60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44" y="-120"/>
      </p:cViewPr>
      <p:guideLst>
        <p:guide orient="horz" pos="3127"/>
        <p:guide pos="216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6F0B36-7F76-4080-B133-DAC9CF3D728C}" type="datetimeFigureOut">
              <a:rPr lang="en-GB"/>
              <a:pPr>
                <a:defRPr/>
              </a:pPr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B29A5-CB86-4F76-817A-E552CFF639E3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1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876"/>
            <a:ext cx="498496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565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9750"/>
            <a:ext cx="294565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8CFFB1-AA10-410C-A93E-B8326F4E0854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618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91E37C-8666-4D8D-8B4B-648401565974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11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12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13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15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16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17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18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19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5F55C6-D90A-4B9B-A629-8BE04951933D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74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20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21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22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23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24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25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26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27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28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29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5F55C6-D90A-4B9B-A629-8BE04951933D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74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30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31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32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33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34E29B-36AF-4A48-A670-B3BF85F0D298}" type="slidenum">
              <a:rPr lang="en-GB" altLang="en-US" sz="1200"/>
              <a:pPr/>
              <a:t>34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757218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34E29B-36AF-4A48-A670-B3BF85F0D298}" type="slidenum">
              <a:rPr lang="en-GB" altLang="en-US" sz="1200"/>
              <a:pPr/>
              <a:t>35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75721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28F0-BDE0-4C98-AC29-646CA83F7B8E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9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BE636A-7B78-4AB1-9DE3-02A7E84BC9CF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6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D456A-C5E1-4D87-8FB8-45698F0EDA40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7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D456A-C5E1-4D87-8FB8-45698F0EDA40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7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D456A-C5E1-4D87-8FB8-45698F0EDA40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7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4277-8A5D-447D-A548-AF37E42AC821}" type="slidenum">
              <a:rPr lang="en-GB" altLang="en-US" sz="1200"/>
              <a:pPr/>
              <a:t>9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84865-F243-4E78-8030-0424B88473F4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902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39D30-7BEA-4F43-8836-A8CE45E2D426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2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E50BA-4667-4A5D-8A3A-F4F4BEDB0BEE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17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754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5" name="Picture 11" descr="aj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LIFEplusbanner_v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2715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EADA16-BFD5-43AF-AEA7-590E7079A44D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856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19C41E-607A-4162-B734-CF7073ED1F4A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679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EE13A9-8289-409B-9E64-8050F9FD1425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495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7775"/>
            <a:ext cx="4068763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2517775"/>
            <a:ext cx="4070350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BE92974-2247-4EA6-87ED-09BE186A1ADC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061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7E4E453-FFA6-41B8-81B4-7F5ECE966EFB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114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44FD281-ABF3-41F8-85C8-667E6187F5CF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7192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265E0A6-5EA3-449C-BC8C-2C3FEE63251A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246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4A656D-9FAD-4410-93EC-8C8AA0832C22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723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71600" y="6400800"/>
            <a:ext cx="64087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Info </a:t>
            </a:r>
            <a:r>
              <a:rPr lang="it-IT" dirty="0" err="1" smtClean="0"/>
              <a:t>Day</a:t>
            </a:r>
            <a:r>
              <a:rPr lang="it-IT" dirty="0" smtClean="0"/>
              <a:t> 2015 - Roma, 22 giugno 2015 - Roberto </a:t>
            </a:r>
            <a:r>
              <a:rPr lang="it-IT" dirty="0" err="1" smtClean="0"/>
              <a:t>Ghezzi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43360CB1-6CCA-4FA6-82A1-56EBBE64CFF8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6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CC2358E-0DBC-4A6A-9096-0A32344DA9C2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0580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1481BE-F21B-4401-8074-96C1E7588B17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514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511300"/>
            <a:ext cx="2071688" cy="4605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11300"/>
            <a:ext cx="6067425" cy="4605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429F1D-4337-4DFD-9841-EF81D46DB037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9001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11300"/>
            <a:ext cx="8277225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517775"/>
            <a:ext cx="4068763" cy="3598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8363" y="2517775"/>
            <a:ext cx="4070350" cy="35988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E8604BB-4845-4148-A67A-322168A478D4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04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399E5-93D9-4DDD-9BD2-0E2FBE49D8F6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9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1E19D-507A-4CA3-9756-2053A75E3FA8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8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514B-2A39-4CCD-B964-039B47CE1130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4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22F05-1A89-49AF-9F97-744610838DD0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3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7F0-A4F5-41D9-B6DF-F85898A0E2E5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63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4887-5567-4E7D-952B-AEEA42C457F3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1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C80C9-0F89-4427-8282-C0CA30B7EBB4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484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3A3F2B-B1C8-40E1-9B3D-3D1697B42BE5}" type="slidenum">
              <a:rPr lang="en-GB" altLang="en-US"/>
              <a:pPr/>
              <a:t>‹N›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92" r:id="rId2"/>
    <p:sldLayoutId id="2147485293" r:id="rId3"/>
    <p:sldLayoutId id="2147485294" r:id="rId4"/>
    <p:sldLayoutId id="2147485295" r:id="rId5"/>
    <p:sldLayoutId id="2147485296" r:id="rId6"/>
    <p:sldLayoutId id="2147485297" r:id="rId7"/>
    <p:sldLayoutId id="2147485298" r:id="rId8"/>
    <p:sldLayoutId id="2147485299" r:id="rId9"/>
    <p:sldLayoutId id="2147485300" r:id="rId10"/>
    <p:sldLayoutId id="214748530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1341438"/>
            <a:ext cx="9144000" cy="4754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11300"/>
            <a:ext cx="82772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FR" altLang="en-US" smtClean="0"/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7775"/>
            <a:ext cx="82915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Info Day 2015 - Roma, 22 giugno 2015 - Roberto Ghezzi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1C37499B-C13B-453F-A7E2-81B784156F67}" type="slidenum">
              <a:rPr lang="fr-FR" altLang="en-US"/>
              <a:pPr/>
              <a:t>‹N›</a:t>
            </a:fld>
            <a:endParaRPr lang="fr-FR" altLang="en-US"/>
          </a:p>
        </p:txBody>
      </p:sp>
      <p:pic>
        <p:nvPicPr>
          <p:cNvPr id="2056" name="Picture 16" descr="LIFEplusbanner_ve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03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  <p:sldLayoutId id="214748531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life/funding/life2015/inde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nvironment/life/funding/life2015/index.htm" TargetMode="Externa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Documento_di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nvironment/life/funding/life2015/index.htm" TargetMode="Externa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nvironment/life/funding/life2015/index.htm" TargetMode="Externa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Documento_di_Microsoft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Documento_di_Microsoft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ife-comm@neemo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endParaRPr lang="en-GB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420888"/>
            <a:ext cx="6480720" cy="1008112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rgbClr val="003399"/>
                </a:solidFill>
              </a:rPr>
              <a:t>LIFE Networking Seminar</a:t>
            </a:r>
            <a:endParaRPr lang="en-GB" altLang="en-US" sz="3200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88" y="3284985"/>
            <a:ext cx="9144001" cy="129614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A5CC"/>
                </a:solidFill>
                <a:latin typeface="Tahoma" panose="020B0604030504040204" pitchFamily="34" charset="0"/>
              </a:rPr>
              <a:t>Participation, risk perception, knowledge transfer</a:t>
            </a:r>
          </a:p>
          <a:p>
            <a:pPr eaLnBrk="1" hangingPunct="1"/>
            <a:r>
              <a:rPr lang="en-US" altLang="en-US" dirty="0" smtClean="0">
                <a:solidFill>
                  <a:srgbClr val="00A5CC"/>
                </a:solidFill>
                <a:latin typeface="Tahoma" panose="020B0604030504040204" pitchFamily="34" charset="0"/>
              </a:rPr>
              <a:t>and exchange in environment and health</a:t>
            </a:r>
            <a:endParaRPr lang="en-GB" altLang="en-US" dirty="0" smtClean="0">
              <a:solidFill>
                <a:srgbClr val="00A5CC"/>
              </a:solidFill>
              <a:latin typeface="Tahoma" panose="020B0604030504040204" pitchFamily="34" charset="0"/>
            </a:endParaRPr>
          </a:p>
        </p:txBody>
      </p:sp>
      <p:pic>
        <p:nvPicPr>
          <p:cNvPr id="15366" name="Picture 10" descr="bandeau-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371600"/>
            <a:ext cx="5640387" cy="844550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rgbClr val="C1C1C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950" y="54419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kern="0" dirty="0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>Roberto </a:t>
            </a:r>
            <a:r>
              <a:rPr lang="en-US" sz="1800" kern="0" dirty="0" err="1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>Ghezzi</a:t>
            </a:r>
            <a:r>
              <a:rPr lang="en-US" sz="1800" kern="0" dirty="0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/>
            </a:r>
            <a:br>
              <a:rPr lang="en-US" sz="1800" kern="0" dirty="0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</a:br>
            <a:r>
              <a:rPr lang="en-US" sz="1800" kern="0" dirty="0" err="1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>Timesis</a:t>
            </a:r>
            <a:r>
              <a:rPr lang="en-US" sz="1800" kern="0" dirty="0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> </a:t>
            </a:r>
            <a:r>
              <a:rPr lang="en-US" sz="1800" kern="0" dirty="0" err="1" smtClean="0">
                <a:solidFill>
                  <a:schemeClr val="accent1">
                    <a:lumMod val="50000"/>
                  </a:schemeClr>
                </a:solidFill>
                <a:latin typeface="Tahoma" pitchFamily="1" charset="0"/>
              </a:rPr>
              <a:t>Neemo</a:t>
            </a:r>
            <a:endParaRPr lang="en-GB" sz="1800" kern="0" dirty="0" smtClean="0">
              <a:solidFill>
                <a:schemeClr val="accent1">
                  <a:lumMod val="50000"/>
                </a:schemeClr>
              </a:solidFill>
              <a:latin typeface="Tahoma" pitchFamily="1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63" y="437038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kern="0" dirty="0" smtClean="0">
                <a:solidFill>
                  <a:schemeClr val="accent5">
                    <a:lumMod val="50000"/>
                  </a:schemeClr>
                </a:solidFill>
                <a:latin typeface="Tahoma" pitchFamily="1" charset="0"/>
              </a:rPr>
              <a:t/>
            </a:r>
            <a:br>
              <a:rPr lang="en-US" sz="2000" kern="0" dirty="0" smtClean="0">
                <a:solidFill>
                  <a:schemeClr val="accent5">
                    <a:lumMod val="50000"/>
                  </a:schemeClr>
                </a:solidFill>
                <a:latin typeface="Tahoma" pitchFamily="1" charset="0"/>
              </a:rPr>
            </a:br>
            <a:r>
              <a:rPr lang="en-US" sz="2000" kern="0" dirty="0" smtClean="0">
                <a:solidFill>
                  <a:schemeClr val="accent5">
                    <a:lumMod val="50000"/>
                  </a:schemeClr>
                </a:solidFill>
                <a:latin typeface="Tahoma" pitchFamily="1" charset="0"/>
              </a:rPr>
              <a:t>Firenze, 13 </a:t>
            </a:r>
            <a:r>
              <a:rPr lang="en-US" sz="2000" kern="0" dirty="0" err="1" smtClean="0">
                <a:solidFill>
                  <a:schemeClr val="accent5">
                    <a:lumMod val="50000"/>
                  </a:schemeClr>
                </a:solidFill>
                <a:latin typeface="Tahoma" pitchFamily="1" charset="0"/>
              </a:rPr>
              <a:t>aprile</a:t>
            </a:r>
            <a:r>
              <a:rPr lang="en-US" sz="2000" kern="0" dirty="0" smtClean="0">
                <a:solidFill>
                  <a:schemeClr val="accent5">
                    <a:lumMod val="50000"/>
                  </a:schemeClr>
                </a:solidFill>
                <a:latin typeface="Tahoma" pitchFamily="1" charset="0"/>
              </a:rPr>
              <a:t> 2016</a:t>
            </a:r>
            <a:endParaRPr lang="en-GB" sz="2000" kern="0" dirty="0" smtClean="0">
              <a:solidFill>
                <a:schemeClr val="accent5">
                  <a:lumMod val="50000"/>
                </a:schemeClr>
              </a:solidFill>
              <a:latin typeface="Taho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356992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9750" indent="-360363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dirty="0" err="1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Environment</a:t>
            </a:r>
            <a:r>
              <a:rPr lang="it-IT" sz="32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 &amp; </a:t>
            </a:r>
            <a:r>
              <a:rPr lang="it-IT" sz="3200" b="1" dirty="0" err="1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health</a:t>
            </a:r>
            <a:r>
              <a:rPr lang="it-IT" sz="32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: spazio nelle prossime tornate LIFE (2016-2017)</a:t>
            </a:r>
            <a:endParaRPr lang="en-GB" altLang="en-US" sz="32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47525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it-IT" sz="2800" dirty="0" smtClean="0"/>
              <a:t>Il programma è’ articolato in due sottoprogrammi: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Ambiente. Due aree di interesse specifico:</a:t>
            </a:r>
          </a:p>
          <a:p>
            <a:r>
              <a:rPr lang="it-IT" sz="2400" b="1" dirty="0" smtClean="0">
                <a:hlinkClick r:id="rId3"/>
              </a:rPr>
              <a:t>LIFE </a:t>
            </a:r>
            <a:r>
              <a:rPr lang="it-IT" sz="2400" b="1" dirty="0" err="1" smtClean="0">
                <a:hlinkClick r:id="rId3"/>
              </a:rPr>
              <a:t>Environment</a:t>
            </a:r>
            <a:r>
              <a:rPr lang="it-IT" sz="2400" b="1" dirty="0" smtClean="0">
                <a:hlinkClick r:id="rId3"/>
              </a:rPr>
              <a:t> &amp; </a:t>
            </a:r>
            <a:r>
              <a:rPr lang="it-IT" sz="2400" b="1" dirty="0" err="1" smtClean="0">
                <a:hlinkClick r:id="rId3"/>
              </a:rPr>
              <a:t>Resource</a:t>
            </a:r>
            <a:r>
              <a:rPr lang="it-IT" sz="2400" b="1" dirty="0" smtClean="0">
                <a:hlinkClick r:id="rId3"/>
              </a:rPr>
              <a:t> </a:t>
            </a:r>
            <a:r>
              <a:rPr lang="it-IT" sz="2400" b="1" dirty="0" err="1" smtClean="0">
                <a:hlinkClick r:id="rId3"/>
              </a:rPr>
              <a:t>Efficiency</a:t>
            </a:r>
            <a:endParaRPr lang="it-IT" sz="2400" dirty="0" smtClean="0"/>
          </a:p>
          <a:p>
            <a:r>
              <a:rPr lang="it-IT" sz="2400" b="1" dirty="0" smtClean="0">
                <a:hlinkClick r:id="rId3"/>
              </a:rPr>
              <a:t>LIFE </a:t>
            </a:r>
            <a:r>
              <a:rPr lang="it-IT" sz="2400" b="1" dirty="0" err="1" smtClean="0">
                <a:hlinkClick r:id="rId3"/>
              </a:rPr>
              <a:t>Environmental</a:t>
            </a:r>
            <a:r>
              <a:rPr lang="it-IT" sz="2400" b="1" dirty="0" smtClean="0">
                <a:hlinkClick r:id="rId3"/>
              </a:rPr>
              <a:t> </a:t>
            </a:r>
            <a:r>
              <a:rPr lang="it-IT" sz="2400" b="1" dirty="0" err="1" smtClean="0">
                <a:hlinkClick r:id="rId3"/>
              </a:rPr>
              <a:t>Governance</a:t>
            </a:r>
            <a:r>
              <a:rPr lang="it-IT" sz="2400" b="1" dirty="0" smtClean="0">
                <a:hlinkClick r:id="rId3"/>
              </a:rPr>
              <a:t> &amp; Information</a:t>
            </a:r>
            <a:endParaRPr lang="it-IT" sz="2400" dirty="0" smtClean="0"/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it-IT" sz="2800" dirty="0" smtClean="0"/>
              <a:t>Azione per il clima. Due aree di interesse specifico:</a:t>
            </a:r>
          </a:p>
          <a:p>
            <a:r>
              <a:rPr lang="en-US" sz="2400" b="1" dirty="0" smtClean="0">
                <a:hlinkClick r:id="rId3"/>
              </a:rPr>
              <a:t>LIFE Climate Change Adaptation</a:t>
            </a:r>
          </a:p>
          <a:p>
            <a:r>
              <a:rPr lang="en-US" sz="2400" b="1" dirty="0" smtClean="0">
                <a:hlinkClick r:id="rId3"/>
              </a:rPr>
              <a:t>LIFE Climate Governance and Information</a:t>
            </a:r>
          </a:p>
          <a:p>
            <a:pPr marL="514350" indent="-514350">
              <a:buNone/>
            </a:pPr>
            <a:endParaRPr lang="it-IT" sz="2800" dirty="0" smtClean="0"/>
          </a:p>
        </p:txBody>
      </p:sp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908720"/>
            <a:ext cx="54726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9750" indent="-360363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LIFE 2014-2020 </a:t>
            </a:r>
            <a:endParaRPr lang="en-GB" altLang="en-US" sz="32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356992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9750" indent="-360363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dirty="0" err="1" smtClean="0">
                <a:hlinkClick r:id="rId5"/>
              </a:rPr>
              <a:t>Environment</a:t>
            </a:r>
            <a:r>
              <a:rPr lang="it-IT" sz="3200" b="1" dirty="0" smtClean="0">
                <a:hlinkClick r:id="rId5"/>
              </a:rPr>
              <a:t> &amp; </a:t>
            </a:r>
            <a:r>
              <a:rPr lang="it-IT" sz="3200" b="1" dirty="0" err="1" smtClean="0">
                <a:hlinkClick r:id="rId5"/>
              </a:rPr>
              <a:t>Resource</a:t>
            </a:r>
            <a:r>
              <a:rPr lang="it-IT" sz="3200" b="1" dirty="0" smtClean="0">
                <a:hlinkClick r:id="rId5"/>
              </a:rPr>
              <a:t> </a:t>
            </a:r>
            <a:r>
              <a:rPr lang="it-IT" sz="3200" b="1" dirty="0" err="1" smtClean="0">
                <a:hlinkClick r:id="rId5"/>
              </a:rPr>
              <a:t>Efficiency</a:t>
            </a:r>
            <a:endParaRPr lang="en-GB" altLang="en-US" sz="32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755576" y="1916832"/>
            <a:ext cx="7772400" cy="410445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Priorità tematiche alla voce “</a:t>
            </a:r>
            <a:r>
              <a:rPr lang="en-US" dirty="0" smtClean="0"/>
              <a:t>Environment and Health, including chemicals and noise</a:t>
            </a:r>
            <a:r>
              <a:rPr lang="it-IT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Regolamento</a:t>
            </a:r>
            <a:r>
              <a:rPr lang="en-US" dirty="0" smtClean="0"/>
              <a:t> </a:t>
            </a:r>
            <a:r>
              <a:rPr lang="it-IT" dirty="0" smtClean="0"/>
              <a:t>REACH;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ii</a:t>
            </a:r>
            <a:r>
              <a:rPr lang="it-IT" dirty="0" smtClean="0"/>
              <a:t>)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Directive</a:t>
            </a:r>
            <a:r>
              <a:rPr lang="it-IT" dirty="0" smtClean="0"/>
              <a:t>;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iii</a:t>
            </a:r>
            <a:r>
              <a:rPr lang="it-IT" dirty="0" smtClean="0"/>
              <a:t>) Seveso III </a:t>
            </a:r>
            <a:r>
              <a:rPr lang="it-IT" dirty="0" err="1" smtClean="0"/>
              <a:t>Directive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0" y="2060848"/>
            <a:ext cx="8712968" cy="3744416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Progetti prioritari: d</a:t>
            </a:r>
            <a:r>
              <a:rPr lang="en-US" dirty="0" err="1" smtClean="0"/>
              <a:t>imostrazione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 per </a:t>
            </a:r>
            <a:r>
              <a:rPr lang="en-US" dirty="0" err="1" smtClean="0"/>
              <a:t>ridurre</a:t>
            </a:r>
            <a:r>
              <a:rPr lang="en-US" dirty="0" smtClean="0"/>
              <a:t> </a:t>
            </a:r>
            <a:r>
              <a:rPr lang="en-US" dirty="0" err="1" smtClean="0"/>
              <a:t>l’impatto</a:t>
            </a:r>
            <a:r>
              <a:rPr lang="en-US" dirty="0" smtClean="0"/>
              <a:t> </a:t>
            </a:r>
            <a:r>
              <a:rPr lang="en-US" dirty="0" err="1" smtClean="0"/>
              <a:t>sull’ambiente</a:t>
            </a:r>
            <a:r>
              <a:rPr lang="en-US" dirty="0" smtClean="0"/>
              <a:t> e </a:t>
            </a:r>
            <a:r>
              <a:rPr lang="en-US" dirty="0" err="1" smtClean="0"/>
              <a:t>sulla</a:t>
            </a:r>
            <a:r>
              <a:rPr lang="en-US" dirty="0" smtClean="0"/>
              <a:t> salute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sostanze</a:t>
            </a:r>
            <a:r>
              <a:rPr lang="en-US" dirty="0" smtClean="0"/>
              <a:t> </a:t>
            </a:r>
            <a:r>
              <a:rPr lang="en-US" dirty="0" err="1" smtClean="0"/>
              <a:t>chimiche</a:t>
            </a:r>
            <a:r>
              <a:rPr lang="en-US" dirty="0" smtClean="0"/>
              <a:t>, del </a:t>
            </a:r>
            <a:r>
              <a:rPr lang="en-US" dirty="0" err="1" smtClean="0"/>
              <a:t>rumore</a:t>
            </a:r>
            <a:r>
              <a:rPr lang="en-US" dirty="0" smtClean="0"/>
              <a:t>  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incidenti</a:t>
            </a:r>
            <a:r>
              <a:rPr lang="en-US" dirty="0" smtClean="0"/>
              <a:t> </a:t>
            </a:r>
            <a:r>
              <a:rPr lang="en-US" dirty="0" err="1" smtClean="0"/>
              <a:t>industriali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In </a:t>
            </a:r>
            <a:r>
              <a:rPr lang="en-US" b="1" dirty="0" err="1" smtClean="0"/>
              <a:t>dettaglio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0" y="980728"/>
            <a:ext cx="8712968" cy="6264696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Sostanze</a:t>
            </a:r>
            <a:r>
              <a:rPr lang="en-US" b="1" dirty="0" smtClean="0"/>
              <a:t> </a:t>
            </a:r>
            <a:r>
              <a:rPr lang="en-US" b="1" dirty="0" err="1" smtClean="0"/>
              <a:t>chimiche</a:t>
            </a:r>
            <a:r>
              <a:rPr lang="en-US" b="1" dirty="0" smtClean="0"/>
              <a:t> –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punto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partenza</a:t>
            </a:r>
            <a:r>
              <a:rPr lang="en-US" b="1" dirty="0" smtClean="0"/>
              <a:t> EU</a:t>
            </a:r>
          </a:p>
          <a:p>
            <a:pPr>
              <a:buNone/>
            </a:pPr>
            <a:r>
              <a:rPr lang="it-IT" sz="2400" dirty="0" smtClean="0"/>
              <a:t>Esistono importanti lacune nella comprensione scientifica degli impatti delle sostanze chimiche sulla salute, in parte dovute alla scarsità dei dati disponibili.</a:t>
            </a:r>
          </a:p>
          <a:p>
            <a:pPr>
              <a:buNone/>
            </a:pPr>
            <a:r>
              <a:rPr lang="it-IT" sz="2400" dirty="0" smtClean="0"/>
              <a:t>Il </a:t>
            </a:r>
            <a:r>
              <a:rPr lang="it-IT" sz="2400" dirty="0" err="1" smtClean="0"/>
              <a:t>biomonitoraggio</a:t>
            </a:r>
            <a:r>
              <a:rPr lang="it-IT" sz="2400" dirty="0" smtClean="0"/>
              <a:t> umano ha un ruolo determinante per colmare queste lacune. Può fornire una misura integrata dell’esposizione umana alle sostanze chimiche provenienti da diverse fonti e i diversi percorsi ambientali. Progetti che generino dati di </a:t>
            </a:r>
            <a:r>
              <a:rPr lang="it-IT" sz="2400" dirty="0" err="1" smtClean="0"/>
              <a:t>biomonitoraggio</a:t>
            </a:r>
            <a:r>
              <a:rPr lang="it-IT" sz="2400" dirty="0" smtClean="0"/>
              <a:t> di alta qualità e confrontabili meritano un ulteriore sostegno per la base di conoscenze e pianificare meglio le misure preventive. </a:t>
            </a:r>
          </a:p>
          <a:p>
            <a:pPr>
              <a:buNone/>
            </a:pPr>
            <a:r>
              <a:rPr lang="it-IT" sz="2400" dirty="0" smtClean="0"/>
              <a:t>Si deve anche migliorare l’accessibilità alle informazioni esistenti sulle sostanze chimiche presenti nell’aria, negli ambienti, negli alimenti e mangimi, e nei prodotti di consumo.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75252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Sostanze</a:t>
            </a:r>
            <a:r>
              <a:rPr lang="en-US" b="1" dirty="0" smtClean="0"/>
              <a:t> </a:t>
            </a:r>
            <a:r>
              <a:rPr lang="en-US" b="1" dirty="0" err="1" smtClean="0"/>
              <a:t>chimiche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Ridurre</a:t>
            </a:r>
            <a:r>
              <a:rPr lang="en-US" sz="2400" dirty="0" smtClean="0"/>
              <a:t> </a:t>
            </a:r>
            <a:r>
              <a:rPr lang="en-US" sz="2400" dirty="0" err="1" smtClean="0"/>
              <a:t>l’impatto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chemicals (</a:t>
            </a:r>
            <a:r>
              <a:rPr lang="en-US" sz="2400" dirty="0" err="1" smtClean="0"/>
              <a:t>inclusi</a:t>
            </a:r>
            <a:r>
              <a:rPr lang="en-US" sz="2400" dirty="0" smtClean="0"/>
              <a:t> </a:t>
            </a:r>
            <a:r>
              <a:rPr lang="en-US" sz="2400" dirty="0" err="1" smtClean="0"/>
              <a:t>nanomateriali</a:t>
            </a:r>
            <a:r>
              <a:rPr lang="en-US" sz="2400" dirty="0" smtClean="0"/>
              <a:t> e </a:t>
            </a:r>
            <a:r>
              <a:rPr lang="en-US" sz="2400" dirty="0" err="1" smtClean="0"/>
              <a:t>biocidi</a:t>
            </a:r>
            <a:r>
              <a:rPr lang="en-US" sz="2400" dirty="0" smtClean="0"/>
              <a:t>)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un </a:t>
            </a:r>
            <a:r>
              <a:rPr lang="en-US" sz="2400" dirty="0" err="1" smtClean="0"/>
              <a:t>uso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sicuro</a:t>
            </a:r>
            <a:r>
              <a:rPr lang="en-US" sz="2400" dirty="0" smtClean="0"/>
              <a:t> o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sostenibile</a:t>
            </a:r>
            <a:r>
              <a:rPr lang="en-US" sz="2400" dirty="0" smtClean="0"/>
              <a:t> o </a:t>
            </a:r>
            <a:r>
              <a:rPr lang="en-US" sz="2400" dirty="0" err="1" smtClean="0"/>
              <a:t>minimizzando</a:t>
            </a:r>
            <a:r>
              <a:rPr lang="en-US" sz="2400" dirty="0" smtClean="0"/>
              <a:t> </a:t>
            </a:r>
            <a:r>
              <a:rPr lang="en-US" sz="2400" dirty="0" err="1" smtClean="0"/>
              <a:t>l’esposizione</a:t>
            </a:r>
            <a:r>
              <a:rPr lang="en-US" sz="2400" dirty="0" smtClean="0"/>
              <a:t> ad </a:t>
            </a:r>
            <a:r>
              <a:rPr lang="en-US" sz="2400" dirty="0" err="1" smtClean="0"/>
              <a:t>agenti</a:t>
            </a:r>
            <a:r>
              <a:rPr lang="en-US" sz="2400" dirty="0" smtClean="0"/>
              <a:t> </a:t>
            </a:r>
            <a:r>
              <a:rPr lang="en-US" sz="2400" dirty="0" err="1" smtClean="0"/>
              <a:t>tossici</a:t>
            </a:r>
            <a:r>
              <a:rPr lang="en-US" sz="2400" dirty="0" smtClean="0"/>
              <a:t> grazie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sostituzione</a:t>
            </a:r>
            <a:r>
              <a:rPr lang="en-US" sz="2400" dirty="0" smtClean="0"/>
              <a:t> con </a:t>
            </a:r>
            <a:r>
              <a:rPr lang="en-US" sz="2400" dirty="0" err="1" smtClean="0"/>
              <a:t>sostanze</a:t>
            </a:r>
            <a:r>
              <a:rPr lang="en-US" sz="2400" dirty="0" smtClean="0"/>
              <a:t> </a:t>
            </a:r>
            <a:r>
              <a:rPr lang="en-US" sz="2400" dirty="0" err="1" smtClean="0"/>
              <a:t>meno</a:t>
            </a:r>
            <a:r>
              <a:rPr lang="en-US" sz="2400" dirty="0" smtClean="0"/>
              <a:t> </a:t>
            </a:r>
            <a:r>
              <a:rPr lang="en-US" sz="2400" dirty="0" err="1" smtClean="0"/>
              <a:t>impattanti</a:t>
            </a:r>
            <a:r>
              <a:rPr lang="en-US" sz="2400" dirty="0" smtClean="0"/>
              <a:t> o non-</a:t>
            </a:r>
            <a:r>
              <a:rPr lang="en-US" sz="2400" dirty="0" err="1" smtClean="0"/>
              <a:t>chimiche</a:t>
            </a:r>
            <a:r>
              <a:rPr lang="en-US" sz="2400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Migliorare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l’uso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</a:t>
            </a:r>
            <a:r>
              <a:rPr lang="en-US" sz="2400" dirty="0" err="1" smtClean="0"/>
              <a:t>chimico</a:t>
            </a:r>
            <a:r>
              <a:rPr lang="en-US" sz="2400" dirty="0" smtClean="0"/>
              <a:t> (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ambientale</a:t>
            </a:r>
            <a:r>
              <a:rPr lang="en-US" sz="2400" dirty="0" smtClean="0"/>
              <a:t>, </a:t>
            </a:r>
            <a:r>
              <a:rPr lang="en-US" sz="2400" dirty="0" err="1" smtClean="0"/>
              <a:t>biomonitoraggio</a:t>
            </a:r>
            <a:r>
              <a:rPr lang="en-US" sz="2400" dirty="0" smtClean="0"/>
              <a:t>, 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prodotti</a:t>
            </a:r>
            <a:r>
              <a:rPr lang="en-US" sz="2400" dirty="0" smtClean="0"/>
              <a:t>,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qualità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dell’aria</a:t>
            </a:r>
            <a:r>
              <a:rPr lang="en-US" sz="2400" dirty="0" smtClean="0"/>
              <a:t> </a:t>
            </a:r>
            <a:r>
              <a:rPr lang="en-US" sz="2400" dirty="0" err="1" smtClean="0"/>
              <a:t>negli</a:t>
            </a:r>
            <a:r>
              <a:rPr lang="en-US" sz="2400" dirty="0" smtClean="0"/>
              <a:t> </a:t>
            </a:r>
            <a:r>
              <a:rPr lang="en-US" sz="2400" dirty="0" err="1" smtClean="0"/>
              <a:t>interni</a:t>
            </a:r>
            <a:r>
              <a:rPr lang="en-US" sz="2400" dirty="0" smtClean="0"/>
              <a:t>) per la </a:t>
            </a:r>
            <a:r>
              <a:rPr lang="en-US" sz="2400" dirty="0" err="1" smtClean="0"/>
              <a:t>protezione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salute </a:t>
            </a:r>
            <a:r>
              <a:rPr lang="en-US" sz="2400" dirty="0" err="1" smtClean="0"/>
              <a:t>umana</a:t>
            </a:r>
            <a:r>
              <a:rPr lang="en-US" sz="2400" dirty="0" smtClean="0"/>
              <a:t> e </a:t>
            </a:r>
            <a:r>
              <a:rPr lang="en-US" sz="2400" dirty="0" err="1" smtClean="0"/>
              <a:t>dell’ambiente</a:t>
            </a:r>
            <a:r>
              <a:rPr lang="en-US" sz="2400" dirty="0" smtClean="0"/>
              <a:t>, </a:t>
            </a:r>
            <a:r>
              <a:rPr lang="en-US" sz="2400" dirty="0" err="1" smtClean="0"/>
              <a:t>rendendo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disponibili</a:t>
            </a:r>
            <a:r>
              <a:rPr lang="en-US" sz="2400" dirty="0" smtClean="0"/>
              <a:t>, </a:t>
            </a:r>
            <a:r>
              <a:rPr lang="en-US" sz="2400" dirty="0" err="1" smtClean="0"/>
              <a:t>accessibili</a:t>
            </a:r>
            <a:r>
              <a:rPr lang="en-US" sz="2400" dirty="0" smtClean="0"/>
              <a:t>, </a:t>
            </a:r>
            <a:r>
              <a:rPr lang="en-US" sz="2400" dirty="0" err="1" smtClean="0"/>
              <a:t>confrontabili</a:t>
            </a:r>
            <a:r>
              <a:rPr lang="en-US" sz="2400" dirty="0" smtClean="0"/>
              <a:t>, e </a:t>
            </a:r>
            <a:r>
              <a:rPr lang="en-US" sz="2400" dirty="0" err="1" smtClean="0"/>
              <a:t>interoperabili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1256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Rumore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dirty="0" err="1" smtClean="0"/>
              <a:t>Priorità</a:t>
            </a:r>
            <a:r>
              <a:rPr lang="en-US" sz="2400" dirty="0" smtClean="0"/>
              <a:t> per </a:t>
            </a:r>
            <a:r>
              <a:rPr lang="en-US" sz="2400" dirty="0" err="1" smtClean="0"/>
              <a:t>progetti</a:t>
            </a:r>
            <a:r>
              <a:rPr lang="en-US" sz="2400" dirty="0" smtClean="0"/>
              <a:t>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urbane </a:t>
            </a:r>
            <a:r>
              <a:rPr lang="en-US" sz="2400" dirty="0" err="1" smtClean="0"/>
              <a:t>atti</a:t>
            </a:r>
            <a:r>
              <a:rPr lang="en-US" sz="2400" dirty="0" smtClean="0"/>
              <a:t> a </a:t>
            </a:r>
            <a:r>
              <a:rPr lang="en-US" sz="2400" dirty="0" err="1" smtClean="0"/>
              <a:t>migliorare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l’esposizione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maggior</a:t>
            </a:r>
            <a:r>
              <a:rPr lang="en-US" sz="2400" dirty="0" smtClean="0"/>
              <a:t> </a:t>
            </a:r>
            <a:r>
              <a:rPr lang="en-US" sz="2400" dirty="0" err="1" smtClean="0"/>
              <a:t>numero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Introdurre</a:t>
            </a:r>
            <a:r>
              <a:rPr lang="en-US" sz="2400" dirty="0" smtClean="0"/>
              <a:t>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urbane zone </a:t>
            </a:r>
            <a:r>
              <a:rPr lang="en-US" sz="2400" dirty="0" err="1" smtClean="0"/>
              <a:t>permanenti</a:t>
            </a:r>
            <a:r>
              <a:rPr lang="en-US" sz="2400" dirty="0" smtClean="0"/>
              <a:t> a basso </a:t>
            </a:r>
            <a:r>
              <a:rPr lang="en-US" sz="2400" dirty="0" err="1" smtClean="0"/>
              <a:t>impatto</a:t>
            </a:r>
            <a:r>
              <a:rPr lang="en-US" sz="2400" dirty="0" smtClean="0"/>
              <a:t> (Low Emission Zones - LEZ)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</a:t>
            </a:r>
            <a:r>
              <a:rPr lang="en-US" sz="2400" dirty="0" err="1" smtClean="0"/>
              <a:t>limitazione</a:t>
            </a:r>
            <a:r>
              <a:rPr lang="en-US" sz="2400" dirty="0" smtClean="0"/>
              <a:t> a </a:t>
            </a:r>
            <a:r>
              <a:rPr lang="en-US" sz="2400" dirty="0" err="1" smtClean="0"/>
              <a:t>veicoli</a:t>
            </a:r>
            <a:r>
              <a:rPr lang="en-US" sz="2400" dirty="0" smtClean="0"/>
              <a:t> </a:t>
            </a:r>
            <a:r>
              <a:rPr lang="en-US" sz="2400" dirty="0" err="1" smtClean="0"/>
              <a:t>elettrici</a:t>
            </a:r>
            <a:r>
              <a:rPr lang="en-US" sz="2400" dirty="0" smtClean="0"/>
              <a:t> o </a:t>
            </a:r>
            <a:r>
              <a:rPr lang="en-US" sz="2400" dirty="0" err="1" smtClean="0"/>
              <a:t>altri</a:t>
            </a:r>
            <a:r>
              <a:rPr lang="en-US" sz="2400" dirty="0" smtClean="0"/>
              <a:t> </a:t>
            </a:r>
            <a:r>
              <a:rPr lang="en-US" sz="2400" dirty="0" err="1" smtClean="0"/>
              <a:t>approcci</a:t>
            </a:r>
            <a:r>
              <a:rPr lang="en-US" sz="2400" dirty="0" smtClean="0"/>
              <a:t> </a:t>
            </a:r>
            <a:r>
              <a:rPr lang="en-US" sz="2400" dirty="0" err="1" smtClean="0"/>
              <a:t>egualmente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efficaci</a:t>
            </a:r>
            <a:r>
              <a:rPr lang="en-US" sz="2400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Ridurre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rumore</a:t>
            </a:r>
            <a:r>
              <a:rPr lang="en-US" sz="2400" dirty="0" smtClean="0"/>
              <a:t> </a:t>
            </a:r>
            <a:r>
              <a:rPr lang="en-US" sz="2400" dirty="0" err="1" smtClean="0"/>
              <a:t>derivante</a:t>
            </a:r>
            <a:r>
              <a:rPr lang="en-US" sz="2400" dirty="0" smtClean="0"/>
              <a:t> </a:t>
            </a:r>
            <a:r>
              <a:rPr lang="en-US" sz="2400" dirty="0" err="1" smtClean="0"/>
              <a:t>dal</a:t>
            </a:r>
            <a:r>
              <a:rPr lang="en-US" sz="2400" dirty="0" smtClean="0"/>
              <a:t> </a:t>
            </a:r>
            <a:r>
              <a:rPr lang="en-US" sz="2400" dirty="0" err="1" smtClean="0"/>
              <a:t>traffico</a:t>
            </a:r>
            <a:r>
              <a:rPr lang="en-US" sz="2400" dirty="0" smtClean="0"/>
              <a:t>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urbane </a:t>
            </a:r>
            <a:r>
              <a:rPr lang="en-US" sz="2400" dirty="0" err="1" smtClean="0"/>
              <a:t>densamente</a:t>
            </a:r>
            <a:r>
              <a:rPr lang="en-US" sz="2400" dirty="0" smtClean="0"/>
              <a:t> </a:t>
            </a:r>
            <a:r>
              <a:rPr lang="en-US" sz="2400" dirty="0" err="1" smtClean="0"/>
              <a:t>popolate</a:t>
            </a:r>
            <a:r>
              <a:rPr lang="en-US" sz="2400" dirty="0" smtClean="0"/>
              <a:t> per mezzo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superfici</a:t>
            </a:r>
            <a:r>
              <a:rPr lang="en-US" sz="2400" dirty="0" smtClean="0"/>
              <a:t> </a:t>
            </a:r>
            <a:r>
              <a:rPr lang="en-US" sz="2400" dirty="0" err="1" smtClean="0"/>
              <a:t>stradali</a:t>
            </a:r>
            <a:r>
              <a:rPr lang="en-US" sz="2400" dirty="0" smtClean="0"/>
              <a:t> a </a:t>
            </a:r>
            <a:r>
              <a:rPr lang="en-US" sz="2400" dirty="0" err="1" smtClean="0"/>
              <a:t>bassa</a:t>
            </a:r>
            <a:r>
              <a:rPr lang="en-US" sz="2400" dirty="0" smtClean="0"/>
              <a:t> </a:t>
            </a:r>
            <a:r>
              <a:rPr lang="en-US" sz="2400" dirty="0" err="1" smtClean="0"/>
              <a:t>rumorosità</a:t>
            </a:r>
            <a:r>
              <a:rPr lang="en-US" sz="2400" dirty="0" smtClean="0"/>
              <a:t> </a:t>
            </a:r>
            <a:r>
              <a:rPr lang="en-US" sz="2400" dirty="0" err="1" smtClean="0"/>
              <a:t>aventi</a:t>
            </a:r>
            <a:r>
              <a:rPr lang="en-US" sz="2400" dirty="0" smtClean="0"/>
              <a:t> </a:t>
            </a:r>
            <a:r>
              <a:rPr lang="en-US" sz="2400" dirty="0" err="1" smtClean="0"/>
              <a:t>costi</a:t>
            </a:r>
            <a:r>
              <a:rPr lang="en-US" sz="2400" dirty="0" smtClean="0"/>
              <a:t> (LCA) </a:t>
            </a:r>
            <a:r>
              <a:rPr lang="en-US" sz="2400" dirty="0" err="1" smtClean="0"/>
              <a:t>paragonabili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superfici</a:t>
            </a:r>
            <a:r>
              <a:rPr lang="en-US" sz="2400" dirty="0" smtClean="0"/>
              <a:t> standard.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75252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Incidenti</a:t>
            </a:r>
            <a:r>
              <a:rPr lang="en-US" b="1" dirty="0" smtClean="0"/>
              <a:t> </a:t>
            </a:r>
            <a:r>
              <a:rPr lang="en-US" b="1" dirty="0" err="1" smtClean="0"/>
              <a:t>industriali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just"/>
            <a:r>
              <a:rPr lang="en-US" sz="2400" dirty="0" err="1" smtClean="0"/>
              <a:t>Facilitare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messa</a:t>
            </a:r>
            <a:r>
              <a:rPr lang="en-US" sz="2400" dirty="0" smtClean="0"/>
              <a:t> in </a:t>
            </a:r>
            <a:r>
              <a:rPr lang="en-US" sz="2400" dirty="0" err="1" smtClean="0"/>
              <a:t>pratica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direttiva</a:t>
            </a:r>
            <a:r>
              <a:rPr lang="en-US" sz="2400" dirty="0" smtClean="0"/>
              <a:t> </a:t>
            </a:r>
            <a:r>
              <a:rPr lang="en-US" sz="2400" dirty="0" err="1" smtClean="0"/>
              <a:t>Seveso</a:t>
            </a:r>
            <a:r>
              <a:rPr lang="en-US" sz="2400" dirty="0" smtClean="0"/>
              <a:t> III (Directive 2012/18/EU)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riduzione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incidenti</a:t>
            </a:r>
            <a:r>
              <a:rPr lang="en-US" sz="2400" dirty="0" smtClean="0"/>
              <a:t> </a:t>
            </a:r>
            <a:r>
              <a:rPr lang="en-US" sz="2400" dirty="0" err="1" smtClean="0"/>
              <a:t>rilevanti</a:t>
            </a:r>
            <a:r>
              <a:rPr lang="en-US" sz="2400" dirty="0" smtClean="0"/>
              <a:t> </a:t>
            </a:r>
            <a:r>
              <a:rPr lang="en-US" sz="2400" dirty="0" err="1" smtClean="0"/>
              <a:t>derivanti</a:t>
            </a:r>
            <a:r>
              <a:rPr lang="en-US" sz="2400" dirty="0" smtClean="0"/>
              <a:t> </a:t>
            </a:r>
            <a:r>
              <a:rPr lang="en-US" sz="2400" dirty="0" err="1" smtClean="0"/>
              <a:t>dall’uso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sostanze</a:t>
            </a:r>
            <a:r>
              <a:rPr lang="en-US" sz="2400" dirty="0" smtClean="0"/>
              <a:t> </a:t>
            </a:r>
            <a:r>
              <a:rPr lang="en-US" sz="2400" dirty="0" err="1" smtClean="0"/>
              <a:t>tossiche</a:t>
            </a:r>
            <a:r>
              <a:rPr lang="en-US" sz="2400" dirty="0" smtClean="0"/>
              <a:t> / </a:t>
            </a:r>
            <a:r>
              <a:rPr lang="en-US" sz="2400" dirty="0" err="1" smtClean="0"/>
              <a:t>pericolose</a:t>
            </a:r>
            <a:r>
              <a:rPr lang="en-US" sz="2400" dirty="0" smtClean="0"/>
              <a:t>, </a:t>
            </a:r>
            <a:r>
              <a:rPr lang="en-US" sz="2400" dirty="0" err="1" smtClean="0"/>
              <a:t>attraverso</a:t>
            </a:r>
            <a:r>
              <a:rPr lang="en-US" sz="2400" dirty="0" smtClean="0"/>
              <a:t> lo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metodologie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mappatura</a:t>
            </a:r>
            <a:r>
              <a:rPr lang="en-US" sz="2400" dirty="0" smtClean="0"/>
              <a:t> del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ambientale</a:t>
            </a:r>
            <a:r>
              <a:rPr lang="en-US" sz="2400" dirty="0" smtClean="0"/>
              <a:t> e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metodolgie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valutazione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effetti</a:t>
            </a:r>
            <a:r>
              <a:rPr lang="en-US" sz="2400" dirty="0" smtClean="0"/>
              <a:t> domino. 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50405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Priorità tematiche per la voce “</a:t>
            </a:r>
            <a:r>
              <a:rPr lang="en-US" dirty="0" smtClean="0"/>
              <a:t>Air quality and  emissions, including urban environment”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/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</a:t>
            </a:r>
            <a:r>
              <a:rPr lang="en-US" sz="2800" dirty="0" err="1" smtClean="0"/>
              <a:t>approcci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integrati</a:t>
            </a:r>
            <a:r>
              <a:rPr lang="en-US" sz="2800" dirty="0" smtClean="0"/>
              <a:t> </a:t>
            </a:r>
            <a:r>
              <a:rPr lang="en-US" sz="2800" dirty="0" err="1" smtClean="0"/>
              <a:t>all’implementazione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legislazione</a:t>
            </a:r>
            <a:r>
              <a:rPr lang="en-US" sz="2800" dirty="0" smtClean="0"/>
              <a:t> </a:t>
            </a:r>
            <a:r>
              <a:rPr lang="en-US" sz="2800" dirty="0" err="1" smtClean="0"/>
              <a:t>sulla</a:t>
            </a:r>
            <a:r>
              <a:rPr lang="en-US" sz="2800" dirty="0" smtClean="0"/>
              <a:t> </a:t>
            </a:r>
            <a:r>
              <a:rPr lang="en-US" sz="2800" dirty="0" err="1" smtClean="0"/>
              <a:t>qualità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dell’aria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smtClean="0"/>
              <a:t>(ii) </a:t>
            </a:r>
            <a:r>
              <a:rPr lang="en-US" sz="2800" dirty="0" err="1" smtClean="0"/>
              <a:t>facilitare</a:t>
            </a:r>
            <a:r>
              <a:rPr lang="en-US" sz="2800" dirty="0" smtClean="0"/>
              <a:t> la </a:t>
            </a:r>
            <a:r>
              <a:rPr lang="en-US" sz="2800" dirty="0" err="1" smtClean="0"/>
              <a:t>conformità</a:t>
            </a:r>
            <a:r>
              <a:rPr lang="en-US" sz="2800" dirty="0" smtClean="0"/>
              <a:t> </a:t>
            </a:r>
            <a:r>
              <a:rPr lang="en-US" sz="2800" dirty="0" err="1" smtClean="0"/>
              <a:t>agli</a:t>
            </a:r>
            <a:r>
              <a:rPr lang="en-US" sz="2800" dirty="0" smtClean="0"/>
              <a:t> standard </a:t>
            </a:r>
            <a:r>
              <a:rPr lang="en-US" sz="2800" dirty="0" err="1" smtClean="0"/>
              <a:t>unionali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qualità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dell’aria</a:t>
            </a:r>
            <a:r>
              <a:rPr lang="en-US" sz="2800" dirty="0" smtClean="0"/>
              <a:t> e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emissioni</a:t>
            </a:r>
            <a:r>
              <a:rPr lang="en-US" sz="2800" dirty="0" smtClean="0"/>
              <a:t> (</a:t>
            </a:r>
            <a:r>
              <a:rPr lang="en-US" sz="2800" dirty="0" err="1" smtClean="0"/>
              <a:t>inclusa</a:t>
            </a:r>
            <a:r>
              <a:rPr lang="en-US" sz="2800" dirty="0" smtClean="0"/>
              <a:t> la </a:t>
            </a:r>
            <a:r>
              <a:rPr lang="en-US" sz="2800" dirty="0" err="1" smtClean="0"/>
              <a:t>direttiva</a:t>
            </a:r>
            <a:r>
              <a:rPr lang="en-US" sz="2800" dirty="0" smtClean="0"/>
              <a:t> NEC </a:t>
            </a:r>
            <a:r>
              <a:rPr lang="en-US" sz="2800" dirty="0" err="1" smtClean="0"/>
              <a:t>sulle</a:t>
            </a:r>
            <a:r>
              <a:rPr lang="en-US" sz="2800" dirty="0" smtClean="0"/>
              <a:t> </a:t>
            </a:r>
            <a:r>
              <a:rPr lang="en-US" sz="2800" dirty="0" err="1" smtClean="0"/>
              <a:t>soglie</a:t>
            </a:r>
            <a:r>
              <a:rPr lang="en-US" sz="2800" dirty="0" smtClean="0"/>
              <a:t> </a:t>
            </a:r>
            <a:r>
              <a:rPr lang="en-US" sz="2800" dirty="0" err="1" smtClean="0"/>
              <a:t>nazionali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emissione</a:t>
            </a:r>
            <a:r>
              <a:rPr lang="en-US" sz="2800" dirty="0" smtClean="0"/>
              <a:t>);</a:t>
            </a:r>
          </a:p>
          <a:p>
            <a:pPr algn="just"/>
            <a:r>
              <a:rPr lang="en-US" sz="2800" dirty="0" smtClean="0"/>
              <a:t>(iii) </a:t>
            </a:r>
            <a:r>
              <a:rPr lang="en-US" sz="2800" dirty="0" err="1" smtClean="0"/>
              <a:t>rafforzare</a:t>
            </a:r>
            <a:r>
              <a:rPr lang="en-US" sz="2800" dirty="0" smtClean="0"/>
              <a:t> </a:t>
            </a:r>
            <a:r>
              <a:rPr lang="en-US" sz="2800" dirty="0" err="1" smtClean="0"/>
              <a:t>l’implementazione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direttiva</a:t>
            </a:r>
            <a:r>
              <a:rPr lang="en-US" sz="2800" dirty="0" smtClean="0"/>
              <a:t> IED </a:t>
            </a:r>
            <a:r>
              <a:rPr lang="en-US" sz="2800" dirty="0" err="1" smtClean="0"/>
              <a:t>sulle</a:t>
            </a:r>
            <a:r>
              <a:rPr lang="en-US" sz="2800" dirty="0" smtClean="0"/>
              <a:t> </a:t>
            </a:r>
            <a:r>
              <a:rPr lang="en-US" sz="2800" dirty="0" err="1" smtClean="0"/>
              <a:t>emissioni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industriali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7413" name="Picture 5" descr="bandeau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Object 8"/>
          <p:cNvGraphicFramePr>
            <a:graphicFrameLocks noChangeAspect="1"/>
          </p:cNvGraphicFramePr>
          <p:nvPr/>
        </p:nvGraphicFramePr>
        <p:xfrm>
          <a:off x="1403350" y="2112963"/>
          <a:ext cx="61737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1" name="Document" r:id="rId7" imgW="6172200" imgH="216408" progId="Word.Document.8">
                  <p:embed/>
                </p:oleObj>
              </mc:Choice>
              <mc:Fallback>
                <p:oleObj name="Document" r:id="rId7" imgW="6172200" imgH="216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12963"/>
                        <a:ext cx="6173788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2483604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1. Comunicare in ambito LIFE (durante, alla fine, e dopo)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/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4493"/>
              </a:solidFill>
              <a:effectLst/>
              <a:latin typeface="Arial" pitchFamily="34" charset="0"/>
              <a:ea typeface="Calibri" pitchFamily="34" charset="0"/>
              <a:cs typeface="Verdana" pitchFamily="34" charset="0"/>
            </a:endParaRPr>
          </a:p>
          <a:p>
            <a:pPr algn="ctr" eaLnBrk="1" hangingPunct="1"/>
            <a:r>
              <a:rPr lang="it-IT" sz="36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2. </a:t>
            </a:r>
            <a:r>
              <a:rPr lang="it-IT" sz="3600" b="1" dirty="0" err="1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Environment</a:t>
            </a:r>
            <a:r>
              <a:rPr lang="it-IT" sz="36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 &amp; </a:t>
            </a:r>
            <a:r>
              <a:rPr lang="it-IT" sz="3600" b="1" dirty="0" err="1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health</a:t>
            </a:r>
            <a:r>
              <a:rPr lang="it-IT" sz="36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: spazio nelle prossime tornate LIFE</a:t>
            </a:r>
          </a:p>
          <a:p>
            <a:pPr algn="ctr" eaLnBrk="1" hangingPunct="1"/>
            <a:r>
              <a:rPr lang="en-US" sz="3600" b="1" dirty="0" smtClean="0">
                <a:solidFill>
                  <a:srgbClr val="004493"/>
                </a:solidFill>
                <a:ea typeface="Calibri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0" y="1052736"/>
            <a:ext cx="8712968" cy="3744416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 Progetti prioritari: </a:t>
            </a:r>
          </a:p>
          <a:p>
            <a:pPr algn="just"/>
            <a:r>
              <a:rPr lang="en-US" sz="2800" dirty="0" err="1" smtClean="0"/>
              <a:t>implementazione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legislazione</a:t>
            </a:r>
            <a:r>
              <a:rPr lang="en-US" sz="2800" dirty="0" smtClean="0"/>
              <a:t> </a:t>
            </a:r>
            <a:r>
              <a:rPr lang="en-US" sz="2800" dirty="0" err="1" smtClean="0"/>
              <a:t>sulla</a:t>
            </a:r>
            <a:r>
              <a:rPr lang="en-US" sz="2800" dirty="0" smtClean="0"/>
              <a:t> </a:t>
            </a:r>
            <a:r>
              <a:rPr lang="en-US" sz="2800" dirty="0" err="1" smtClean="0"/>
              <a:t>qualità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dell’aria</a:t>
            </a:r>
            <a:r>
              <a:rPr lang="en-US" sz="2800" dirty="0" smtClean="0"/>
              <a:t> e </a:t>
            </a:r>
            <a:r>
              <a:rPr lang="en-US" sz="2800" dirty="0" err="1" smtClean="0"/>
              <a:t>di</a:t>
            </a:r>
            <a:r>
              <a:rPr lang="en-US" sz="2800" dirty="0" smtClean="0"/>
              <a:t> un </a:t>
            </a:r>
            <a:r>
              <a:rPr lang="en-US" sz="2800" dirty="0" err="1" smtClean="0"/>
              <a:t>approccio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integrato</a:t>
            </a:r>
            <a:r>
              <a:rPr lang="en-US" sz="2800" dirty="0" smtClean="0"/>
              <a:t> </a:t>
            </a:r>
            <a:r>
              <a:rPr lang="en-US" sz="2800" dirty="0" err="1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problemi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dell’ambiente</a:t>
            </a:r>
            <a:r>
              <a:rPr lang="en-US" sz="2800" dirty="0" smtClean="0"/>
              <a:t> </a:t>
            </a:r>
            <a:r>
              <a:rPr lang="en-US" sz="2800" dirty="0" err="1" smtClean="0"/>
              <a:t>urbano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la </a:t>
            </a:r>
            <a:r>
              <a:rPr lang="en-US" sz="2800" dirty="0" err="1" smtClean="0"/>
              <a:t>direttiva</a:t>
            </a:r>
            <a:r>
              <a:rPr lang="en-US" sz="2800" dirty="0" smtClean="0"/>
              <a:t> IED è </a:t>
            </a:r>
            <a:r>
              <a:rPr lang="en-US" sz="2800" dirty="0" err="1" smtClean="0"/>
              <a:t>considerata</a:t>
            </a:r>
            <a:r>
              <a:rPr lang="en-US" sz="2800" dirty="0" smtClean="0"/>
              <a:t>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strumento</a:t>
            </a:r>
            <a:r>
              <a:rPr lang="en-US" sz="2800" dirty="0" smtClean="0"/>
              <a:t> </a:t>
            </a:r>
            <a:r>
              <a:rPr lang="en-US" sz="2800" dirty="0" err="1" smtClean="0"/>
              <a:t>chiave</a:t>
            </a:r>
            <a:r>
              <a:rPr lang="en-US" sz="2800" dirty="0" smtClean="0"/>
              <a:t> per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controllo</a:t>
            </a:r>
            <a:r>
              <a:rPr lang="en-US" sz="2800" dirty="0" smtClean="0"/>
              <a:t> e la </a:t>
            </a:r>
            <a:r>
              <a:rPr lang="en-US" sz="2800" dirty="0" err="1" smtClean="0"/>
              <a:t>prevenzione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inquinamenti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grandi</a:t>
            </a:r>
            <a:r>
              <a:rPr lang="en-US" sz="2800" dirty="0" smtClean="0"/>
              <a:t> </a:t>
            </a:r>
            <a:r>
              <a:rPr lang="en-US" sz="2800" dirty="0" err="1" smtClean="0"/>
              <a:t>sorgenti</a:t>
            </a:r>
            <a:r>
              <a:rPr lang="en-US" sz="2800" dirty="0" smtClean="0"/>
              <a:t> </a:t>
            </a:r>
            <a:r>
              <a:rPr lang="en-US" sz="2800" dirty="0" err="1" smtClean="0"/>
              <a:t>puntuali</a:t>
            </a:r>
            <a:r>
              <a:rPr lang="en-US" sz="2800" dirty="0" smtClean="0"/>
              <a:t>, ma </a:t>
            </a:r>
            <a:r>
              <a:rPr lang="en-US" sz="2800" dirty="0" err="1" smtClean="0"/>
              <a:t>necessità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essere</a:t>
            </a:r>
            <a:r>
              <a:rPr lang="en-US" sz="2800" dirty="0" smtClean="0"/>
              <a:t> </a:t>
            </a:r>
            <a:r>
              <a:rPr lang="en-US" sz="2800" dirty="0" err="1" smtClean="0"/>
              <a:t>rafforzata</a:t>
            </a:r>
            <a:r>
              <a:rPr lang="en-US" sz="2800" dirty="0" smtClean="0"/>
              <a:t> in termini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informazione</a:t>
            </a:r>
            <a:r>
              <a:rPr lang="en-US" sz="2800" dirty="0" smtClean="0"/>
              <a:t> al </a:t>
            </a:r>
            <a:r>
              <a:rPr lang="en-US" sz="2800" dirty="0" err="1" smtClean="0"/>
              <a:t>pubblico</a:t>
            </a:r>
            <a:r>
              <a:rPr lang="en-US" sz="2800" dirty="0" smtClean="0"/>
              <a:t> e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introduzione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tecniche</a:t>
            </a:r>
            <a:r>
              <a:rPr lang="en-US" sz="2800" dirty="0" smtClean="0"/>
              <a:t> </a:t>
            </a:r>
            <a:r>
              <a:rPr lang="en-US" sz="2800" dirty="0" err="1" smtClean="0"/>
              <a:t>emergenti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In </a:t>
            </a:r>
            <a:r>
              <a:rPr lang="en-US" b="1" dirty="0" err="1" smtClean="0"/>
              <a:t>dettaglio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Legislazione</a:t>
            </a:r>
            <a:r>
              <a:rPr lang="en-US" b="1" dirty="0" smtClean="0"/>
              <a:t> </a:t>
            </a:r>
            <a:r>
              <a:rPr lang="en-US" b="1" dirty="0" err="1" smtClean="0"/>
              <a:t>qualità</a:t>
            </a:r>
            <a:r>
              <a:rPr lang="en-US" b="1" dirty="0" smtClean="0"/>
              <a:t> </a:t>
            </a:r>
            <a:r>
              <a:rPr lang="en-US" b="1" dirty="0" err="1" smtClean="0"/>
              <a:t>dell’aria</a:t>
            </a:r>
            <a:r>
              <a:rPr lang="en-US" b="1" dirty="0" smtClean="0"/>
              <a:t> e </a:t>
            </a:r>
            <a:r>
              <a:rPr lang="en-US" b="1" dirty="0" err="1" smtClean="0"/>
              <a:t>direttiva</a:t>
            </a:r>
            <a:r>
              <a:rPr lang="en-US" b="1" dirty="0" smtClean="0"/>
              <a:t> NEC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Ridurre</a:t>
            </a:r>
            <a:r>
              <a:rPr lang="en-US" sz="2400" dirty="0" smtClean="0"/>
              <a:t> o </a:t>
            </a:r>
            <a:r>
              <a:rPr lang="en-US" sz="2400" dirty="0" err="1" smtClean="0"/>
              <a:t>migliorare</a:t>
            </a:r>
            <a:r>
              <a:rPr lang="en-US" sz="2400" dirty="0" smtClean="0"/>
              <a:t> a </a:t>
            </a:r>
            <a:r>
              <a:rPr lang="en-US" sz="2400" dirty="0" err="1" smtClean="0"/>
              <a:t>livello</a:t>
            </a:r>
            <a:r>
              <a:rPr lang="en-US" sz="2400" dirty="0" smtClean="0"/>
              <a:t> locale e </a:t>
            </a:r>
            <a:r>
              <a:rPr lang="en-US" sz="2400" dirty="0" err="1" smtClean="0"/>
              <a:t>regionale</a:t>
            </a:r>
            <a:r>
              <a:rPr lang="en-US" sz="2400" dirty="0" smtClean="0"/>
              <a:t> le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 in </a:t>
            </a:r>
            <a:r>
              <a:rPr lang="en-US" sz="2400" dirty="0" err="1" smtClean="0"/>
              <a:t>atmosfera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particolato</a:t>
            </a:r>
            <a:r>
              <a:rPr lang="en-US" sz="2400" dirty="0" smtClean="0"/>
              <a:t>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con </a:t>
            </a:r>
            <a:r>
              <a:rPr lang="en-US" sz="2400" dirty="0" err="1" smtClean="0"/>
              <a:t>uso</a:t>
            </a:r>
            <a:r>
              <a:rPr lang="en-US" sz="2400" dirty="0" smtClean="0"/>
              <a:t> </a:t>
            </a:r>
            <a:r>
              <a:rPr lang="en-US" sz="2400" dirty="0" err="1" smtClean="0"/>
              <a:t>persistente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carbone</a:t>
            </a:r>
            <a:r>
              <a:rPr lang="en-US" sz="2400" dirty="0" smtClean="0"/>
              <a:t> e </a:t>
            </a:r>
            <a:r>
              <a:rPr lang="en-US" sz="2400" dirty="0" err="1" smtClean="0"/>
              <a:t>biomasse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riscaldamento</a:t>
            </a:r>
            <a:r>
              <a:rPr lang="en-US" sz="24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Mobilità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sostenibile</a:t>
            </a:r>
            <a:r>
              <a:rPr lang="en-US" sz="2400" dirty="0" smtClean="0"/>
              <a:t>: </a:t>
            </a:r>
            <a:r>
              <a:rPr lang="en-US" sz="2400" dirty="0" err="1" smtClean="0"/>
              <a:t>uso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veicoli</a:t>
            </a:r>
            <a:r>
              <a:rPr lang="en-US" sz="2400" dirty="0" smtClean="0"/>
              <a:t> </a:t>
            </a:r>
            <a:r>
              <a:rPr lang="en-US" sz="2400" dirty="0" err="1" smtClean="0"/>
              <a:t>elettrici</a:t>
            </a:r>
            <a:r>
              <a:rPr lang="en-US" sz="2400" dirty="0" smtClean="0"/>
              <a:t> o a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 </a:t>
            </a:r>
            <a:r>
              <a:rPr lang="en-US" sz="2400" dirty="0" err="1" smtClean="0"/>
              <a:t>ridottissime</a:t>
            </a:r>
            <a:r>
              <a:rPr lang="en-US" sz="2400" dirty="0" smtClean="0"/>
              <a:t>, </a:t>
            </a:r>
            <a:r>
              <a:rPr lang="en-US" sz="2400" dirty="0" err="1" smtClean="0"/>
              <a:t>uso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carburanti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alternativi</a:t>
            </a:r>
            <a:r>
              <a:rPr lang="en-US" sz="2400" dirty="0" smtClean="0"/>
              <a:t>, </a:t>
            </a:r>
            <a:r>
              <a:rPr lang="en-US" sz="2400" dirty="0" err="1" smtClean="0"/>
              <a:t>programmi</a:t>
            </a:r>
            <a:r>
              <a:rPr lang="en-US" sz="2400" dirty="0" smtClean="0"/>
              <a:t> </a:t>
            </a:r>
            <a:r>
              <a:rPr lang="en-US" sz="2400" dirty="0" err="1" smtClean="0"/>
              <a:t>innovativi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retrofit per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veicoli</a:t>
            </a:r>
            <a:r>
              <a:rPr lang="en-US" sz="2400" dirty="0" smtClean="0"/>
              <a:t> del </a:t>
            </a:r>
            <a:r>
              <a:rPr lang="en-US" sz="2400" dirty="0" err="1" smtClean="0"/>
              <a:t>servizi</a:t>
            </a:r>
            <a:r>
              <a:rPr lang="en-US" sz="2400" dirty="0" smtClean="0"/>
              <a:t> </a:t>
            </a:r>
            <a:r>
              <a:rPr lang="en-US" sz="2400" dirty="0" err="1" smtClean="0"/>
              <a:t>pubblico</a:t>
            </a:r>
            <a:r>
              <a:rPr lang="en-US" sz="2400" dirty="0" smtClean="0"/>
              <a:t>, </a:t>
            </a:r>
            <a:r>
              <a:rPr lang="en-US" sz="2400" dirty="0" err="1" smtClean="0"/>
              <a:t>treni</a:t>
            </a:r>
            <a:r>
              <a:rPr lang="en-US" sz="2400" dirty="0" smtClean="0"/>
              <a:t> </a:t>
            </a:r>
            <a:r>
              <a:rPr lang="en-US" sz="2400" dirty="0" err="1" smtClean="0"/>
              <a:t>elettrici</a:t>
            </a:r>
            <a:r>
              <a:rPr lang="en-US" sz="2400" dirty="0" smtClean="0"/>
              <a:t> o a </a:t>
            </a:r>
            <a:r>
              <a:rPr lang="en-US" sz="2400" dirty="0" err="1" smtClean="0"/>
              <a:t>idrogeno</a:t>
            </a:r>
            <a:r>
              <a:rPr lang="en-US" sz="2400" dirty="0" smtClean="0"/>
              <a:t>,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importanti</a:t>
            </a:r>
            <a:r>
              <a:rPr lang="en-US" sz="2400" dirty="0" smtClean="0"/>
              <a:t> LEZ, </a:t>
            </a:r>
            <a:r>
              <a:rPr lang="en-US" sz="2400" dirty="0" err="1" smtClean="0"/>
              <a:t>schemi</a:t>
            </a:r>
            <a:r>
              <a:rPr lang="en-US" sz="2400" dirty="0" smtClean="0"/>
              <a:t> </a:t>
            </a:r>
            <a:r>
              <a:rPr lang="en-US" sz="2400" dirty="0" err="1" smtClean="0"/>
              <a:t>avanzati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accesso-premio-incentivazione</a:t>
            </a:r>
            <a:r>
              <a:rPr lang="en-US" sz="2400" dirty="0" smtClean="0"/>
              <a:t> in </a:t>
            </a:r>
            <a:r>
              <a:rPr lang="en-US" sz="2400" dirty="0" err="1" smtClean="0"/>
              <a:t>grandi</a:t>
            </a:r>
            <a:r>
              <a:rPr lang="en-US" sz="2400" dirty="0" smtClean="0"/>
              <a:t> </a:t>
            </a:r>
            <a:r>
              <a:rPr lang="en-US" sz="2400" dirty="0" err="1" smtClean="0"/>
              <a:t>aree</a:t>
            </a:r>
            <a:r>
              <a:rPr lang="en-US" sz="2400" dirty="0" smtClean="0"/>
              <a:t> </a:t>
            </a:r>
            <a:r>
              <a:rPr lang="en-US" sz="2400" dirty="0" err="1" smtClean="0"/>
              <a:t>metropolitane</a:t>
            </a:r>
            <a:r>
              <a:rPr lang="en-US" sz="2400" dirty="0" smtClean="0"/>
              <a:t>,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piattaforme</a:t>
            </a:r>
            <a:r>
              <a:rPr lang="en-US" sz="2400" dirty="0" smtClean="0"/>
              <a:t> </a:t>
            </a:r>
            <a:r>
              <a:rPr lang="en-US" sz="2400" dirty="0" err="1" smtClean="0"/>
              <a:t>logistiche</a:t>
            </a:r>
            <a:r>
              <a:rPr lang="en-US" sz="2400" dirty="0" smtClean="0"/>
              <a:t> innovative per la </a:t>
            </a:r>
            <a:r>
              <a:rPr lang="en-US" sz="2400" dirty="0" err="1" smtClean="0"/>
              <a:t>consegna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beni</a:t>
            </a:r>
            <a:r>
              <a:rPr lang="en-US" sz="2400" dirty="0" smtClean="0"/>
              <a:t>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urbane.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Riduzione</a:t>
            </a:r>
            <a:r>
              <a:rPr lang="en-US" sz="2400" dirty="0" smtClean="0"/>
              <a:t>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azoto</a:t>
            </a:r>
            <a:r>
              <a:rPr lang="en-US" sz="2400" dirty="0" smtClean="0"/>
              <a:t> </a:t>
            </a:r>
            <a:r>
              <a:rPr lang="en-US" sz="2400" dirty="0" err="1" smtClean="0"/>
              <a:t>ammoniacale</a:t>
            </a:r>
            <a:r>
              <a:rPr lang="en-US" sz="2400" dirty="0" smtClean="0"/>
              <a:t> e </a:t>
            </a:r>
            <a:r>
              <a:rPr lang="en-US" sz="2400" dirty="0" err="1" smtClean="0"/>
              <a:t>particolato</a:t>
            </a:r>
            <a:r>
              <a:rPr lang="en-US" sz="2400" dirty="0" smtClean="0"/>
              <a:t> in </a:t>
            </a:r>
            <a:r>
              <a:rPr lang="en-US" sz="2400" dirty="0" err="1" smtClean="0"/>
              <a:t>agricoltura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Direttiva</a:t>
            </a:r>
            <a:r>
              <a:rPr lang="en-US" b="1" dirty="0" smtClean="0"/>
              <a:t> “</a:t>
            </a:r>
            <a:r>
              <a:rPr lang="en-US" b="1" dirty="0" err="1" smtClean="0"/>
              <a:t>Emissioni</a:t>
            </a:r>
            <a:r>
              <a:rPr lang="en-US" b="1" dirty="0" smtClean="0"/>
              <a:t> </a:t>
            </a:r>
            <a:r>
              <a:rPr lang="en-US" b="1" dirty="0" err="1" smtClean="0"/>
              <a:t>industriali</a:t>
            </a:r>
            <a:r>
              <a:rPr lang="en-US" b="1" dirty="0" smtClean="0"/>
              <a:t>” (IED) </a:t>
            </a:r>
          </a:p>
          <a:p>
            <a:pPr algn="just">
              <a:buNone/>
            </a:pPr>
            <a:endParaRPr lang="en-US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/>
              <a:t>Sviluppo</a:t>
            </a:r>
            <a:r>
              <a:rPr lang="en-US" sz="2800" dirty="0" smtClean="0"/>
              <a:t> e </a:t>
            </a:r>
            <a:r>
              <a:rPr lang="en-US" sz="2800" dirty="0" err="1" smtClean="0"/>
              <a:t>sperimentazione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quelle</a:t>
            </a:r>
            <a:r>
              <a:rPr lang="en-US" sz="2800" dirty="0" smtClean="0"/>
              <a:t> </a:t>
            </a:r>
            <a:r>
              <a:rPr lang="en-US" sz="2800" dirty="0" err="1" smtClean="0"/>
              <a:t>techniche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prevenzione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 err="1" smtClean="0"/>
              <a:t>abbattimento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dell’inquinamento</a:t>
            </a:r>
            <a:r>
              <a:rPr lang="en-US" sz="2800" dirty="0" smtClean="0"/>
              <a:t>,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riferite</a:t>
            </a:r>
            <a:r>
              <a:rPr lang="en-US" sz="2800" dirty="0" smtClean="0"/>
              <a:t> come </a:t>
            </a:r>
            <a:r>
              <a:rPr lang="en-US" sz="2800" dirty="0" err="1" smtClean="0"/>
              <a:t>emergenti</a:t>
            </a:r>
            <a:r>
              <a:rPr lang="en-US" sz="2800" dirty="0" smtClean="0"/>
              <a:t> </a:t>
            </a:r>
            <a:r>
              <a:rPr lang="en-US" sz="2800" dirty="0" err="1" smtClean="0"/>
              <a:t>nella</a:t>
            </a:r>
            <a:r>
              <a:rPr lang="en-US" sz="2800" dirty="0" smtClean="0"/>
              <a:t> IED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Ambiente</a:t>
            </a:r>
            <a:r>
              <a:rPr lang="en-US" b="1" dirty="0" smtClean="0"/>
              <a:t> </a:t>
            </a:r>
            <a:r>
              <a:rPr lang="en-US" b="1" dirty="0" err="1" smtClean="0"/>
              <a:t>urbano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/>
              <a:t>Implementazione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politiche</a:t>
            </a:r>
            <a:r>
              <a:rPr lang="en-US" sz="2800" dirty="0" smtClean="0"/>
              <a:t> integrate per la </a:t>
            </a:r>
            <a:r>
              <a:rPr lang="en-US" sz="2800" dirty="0" err="1" smtClean="0"/>
              <a:t>pianificazione</a:t>
            </a:r>
            <a:r>
              <a:rPr lang="en-US" sz="2800" dirty="0" smtClean="0"/>
              <a:t> </a:t>
            </a:r>
            <a:r>
              <a:rPr lang="en-US" sz="2800" dirty="0" err="1" smtClean="0"/>
              <a:t>urbana</a:t>
            </a:r>
            <a:r>
              <a:rPr lang="en-US" sz="2800" dirty="0" smtClean="0"/>
              <a:t> </a:t>
            </a:r>
            <a:r>
              <a:rPr lang="en-US" sz="2800" dirty="0" err="1" smtClean="0"/>
              <a:t>sostenibile</a:t>
            </a:r>
            <a:r>
              <a:rPr lang="en-US" sz="2800" dirty="0" smtClean="0"/>
              <a:t> </a:t>
            </a:r>
            <a:r>
              <a:rPr lang="en-US" sz="2800" dirty="0" err="1" smtClean="0"/>
              <a:t>attraverso</a:t>
            </a:r>
            <a:r>
              <a:rPr lang="en-US" sz="2800" dirty="0" smtClean="0"/>
              <a:t> </a:t>
            </a:r>
            <a:r>
              <a:rPr lang="en-US" sz="2800" dirty="0" err="1" smtClean="0"/>
              <a:t>approcci</a:t>
            </a:r>
            <a:r>
              <a:rPr lang="en-US" sz="2800" dirty="0" smtClean="0"/>
              <a:t> </a:t>
            </a:r>
            <a:r>
              <a:rPr lang="en-US" sz="2800" dirty="0" err="1" smtClean="0"/>
              <a:t>innovativi</a:t>
            </a:r>
            <a:r>
              <a:rPr lang="en-US" sz="2800" dirty="0" smtClean="0"/>
              <a:t> al </a:t>
            </a:r>
            <a:r>
              <a:rPr lang="en-US" sz="2800" dirty="0" err="1" smtClean="0"/>
              <a:t>trasporto</a:t>
            </a:r>
            <a:r>
              <a:rPr lang="en-US" sz="2800" dirty="0" smtClean="0"/>
              <a:t> </a:t>
            </a:r>
            <a:r>
              <a:rPr lang="en-US" sz="2800" dirty="0" err="1" smtClean="0"/>
              <a:t>pubblico</a:t>
            </a:r>
            <a:r>
              <a:rPr lang="en-US" sz="2800" dirty="0" smtClean="0"/>
              <a:t>,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mobilità</a:t>
            </a:r>
            <a:r>
              <a:rPr lang="en-US" sz="2800" dirty="0" smtClean="0"/>
              <a:t>, </a:t>
            </a:r>
            <a:r>
              <a:rPr lang="en-US" sz="2800" dirty="0" err="1" smtClean="0"/>
              <a:t>all’edilizia</a:t>
            </a:r>
            <a:r>
              <a:rPr lang="en-US" sz="2800" dirty="0" smtClean="0"/>
              <a:t> </a:t>
            </a:r>
            <a:r>
              <a:rPr lang="en-US" sz="2800" dirty="0" err="1" smtClean="0"/>
              <a:t>sostenibile</a:t>
            </a:r>
            <a:r>
              <a:rPr lang="en-US" sz="2800" dirty="0" smtClean="0"/>
              <a:t>, </a:t>
            </a:r>
            <a:r>
              <a:rPr lang="en-US" sz="2800" dirty="0" err="1" smtClean="0"/>
              <a:t>all’efficienza</a:t>
            </a:r>
            <a:r>
              <a:rPr lang="en-US" sz="2800" dirty="0" smtClean="0"/>
              <a:t> </a:t>
            </a:r>
            <a:r>
              <a:rPr lang="en-US" sz="2800" dirty="0" err="1" smtClean="0"/>
              <a:t>energetica</a:t>
            </a:r>
            <a:r>
              <a:rPr lang="en-US" sz="2800" dirty="0" smtClean="0"/>
              <a:t> e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biodiversità</a:t>
            </a:r>
            <a:r>
              <a:rPr lang="en-US" sz="2800" dirty="0" smtClean="0"/>
              <a:t> </a:t>
            </a:r>
            <a:r>
              <a:rPr lang="en-US" sz="2800" dirty="0" err="1" smtClean="0"/>
              <a:t>urbana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356992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9750" indent="-360363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dirty="0" err="1" smtClean="0">
                <a:hlinkClick r:id="rId5"/>
              </a:rPr>
              <a:t>Environmental</a:t>
            </a:r>
            <a:r>
              <a:rPr lang="it-IT" sz="3200" b="1" dirty="0" smtClean="0">
                <a:hlinkClick r:id="rId5"/>
              </a:rPr>
              <a:t> </a:t>
            </a:r>
            <a:r>
              <a:rPr lang="it-IT" sz="3200" b="1" dirty="0" err="1" smtClean="0">
                <a:hlinkClick r:id="rId5"/>
              </a:rPr>
              <a:t>Governance</a:t>
            </a:r>
            <a:r>
              <a:rPr lang="it-IT" sz="3200" b="1" dirty="0" smtClean="0">
                <a:hlinkClick r:id="rId5"/>
              </a:rPr>
              <a:t> &amp; Information</a:t>
            </a:r>
            <a:endParaRPr lang="en-GB" altLang="en-US" sz="32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5229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Tema</a:t>
            </a:r>
            <a:r>
              <a:rPr lang="en-US" dirty="0" smtClean="0"/>
              <a:t>: Air quality and emissions, including urban environment</a:t>
            </a:r>
          </a:p>
          <a:p>
            <a:pPr algn="just">
              <a:buNone/>
            </a:pPr>
            <a:r>
              <a:rPr lang="en-US" sz="2400" dirty="0" smtClean="0"/>
              <a:t>1</a:t>
            </a:r>
            <a:r>
              <a:rPr lang="en-US" sz="2800" dirty="0" smtClean="0"/>
              <a:t>. </a:t>
            </a:r>
            <a:r>
              <a:rPr lang="en-US" sz="2400" dirty="0" err="1" smtClean="0"/>
              <a:t>Sensibilizzazione</a:t>
            </a:r>
            <a:r>
              <a:rPr lang="en-US" sz="2400" dirty="0" smtClean="0"/>
              <a:t> e training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qualità</a:t>
            </a:r>
            <a:r>
              <a:rPr lang="en-US" sz="2400" dirty="0" smtClean="0"/>
              <a:t> dell’ aria in </a:t>
            </a:r>
            <a:r>
              <a:rPr lang="en-US" sz="2400" dirty="0" err="1" smtClean="0"/>
              <a:t>aree</a:t>
            </a:r>
            <a:r>
              <a:rPr lang="en-US" sz="2400" dirty="0" smtClean="0"/>
              <a:t> urbane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effetti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salute dove </a:t>
            </a:r>
            <a:r>
              <a:rPr lang="en-US" sz="2400" dirty="0" err="1" smtClean="0"/>
              <a:t>esseri</a:t>
            </a:r>
            <a:r>
              <a:rPr lang="en-US" sz="2400" dirty="0" smtClean="0"/>
              <a:t> </a:t>
            </a:r>
            <a:r>
              <a:rPr lang="en-US" sz="2400" dirty="0" err="1" smtClean="0"/>
              <a:t>umani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ecosistemi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siano</a:t>
            </a:r>
            <a:r>
              <a:rPr lang="en-US" sz="2400" dirty="0" smtClean="0"/>
              <a:t> </a:t>
            </a:r>
            <a:r>
              <a:rPr lang="en-US" sz="2400" dirty="0" err="1" smtClean="0"/>
              <a:t>esposti</a:t>
            </a:r>
            <a:r>
              <a:rPr lang="en-US" sz="2400" dirty="0" smtClean="0"/>
              <a:t> ad </a:t>
            </a:r>
            <a:r>
              <a:rPr lang="en-US" sz="2400" dirty="0" err="1" smtClean="0"/>
              <a:t>elevati</a:t>
            </a:r>
            <a:r>
              <a:rPr lang="en-US" sz="2400" dirty="0" smtClean="0"/>
              <a:t> </a:t>
            </a:r>
            <a:r>
              <a:rPr lang="en-US" sz="2400" dirty="0" err="1" smtClean="0"/>
              <a:t>livelli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inquinamento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Informazione</a:t>
            </a:r>
            <a:r>
              <a:rPr lang="en-US" sz="2400" dirty="0" smtClean="0"/>
              <a:t> e </a:t>
            </a:r>
            <a:r>
              <a:rPr lang="en-US" sz="2400" dirty="0" err="1" smtClean="0"/>
              <a:t>promozione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a basso </a:t>
            </a:r>
            <a:r>
              <a:rPr lang="en-US" sz="2400" dirty="0" err="1" smtClean="0"/>
              <a:t>costo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e </a:t>
            </a:r>
            <a:r>
              <a:rPr lang="en-US" sz="2400" dirty="0" err="1" smtClean="0"/>
              <a:t>dimostrazione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integrati</a:t>
            </a:r>
            <a:r>
              <a:rPr lang="en-US" sz="2400" dirty="0" smtClean="0"/>
              <a:t> per </a:t>
            </a:r>
            <a:r>
              <a:rPr lang="en-US" sz="2400" dirty="0" err="1" smtClean="0"/>
              <a:t>fornire</a:t>
            </a:r>
            <a:r>
              <a:rPr lang="en-US" sz="2400" dirty="0" smtClean="0"/>
              <a:t> facile </a:t>
            </a:r>
            <a:r>
              <a:rPr lang="en-US" sz="2400" dirty="0" err="1" smtClean="0"/>
              <a:t>accesso</a:t>
            </a:r>
            <a:r>
              <a:rPr lang="en-US" sz="2400" dirty="0" smtClean="0"/>
              <a:t> ad </a:t>
            </a:r>
            <a:r>
              <a:rPr lang="en-US" sz="2400" dirty="0" err="1" smtClean="0"/>
              <a:t>informazioni</a:t>
            </a:r>
            <a:r>
              <a:rPr lang="en-US" sz="2400" dirty="0" smtClean="0"/>
              <a:t> non </a:t>
            </a:r>
            <a:r>
              <a:rPr lang="en-US" sz="2400" dirty="0" err="1" smtClean="0"/>
              <a:t>riservate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installazioni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industriali</a:t>
            </a:r>
            <a:r>
              <a:rPr lang="en-US" sz="2400" dirty="0" smtClean="0"/>
              <a:t>, </a:t>
            </a:r>
            <a:r>
              <a:rPr lang="en-US" sz="2400" dirty="0" err="1" smtClean="0"/>
              <a:t>inclusi</a:t>
            </a:r>
            <a:r>
              <a:rPr lang="en-US" sz="2400" dirty="0" smtClean="0"/>
              <a:t> </a:t>
            </a:r>
            <a:r>
              <a:rPr lang="en-US" sz="2400" dirty="0" err="1" smtClean="0"/>
              <a:t>permessi</a:t>
            </a:r>
            <a:r>
              <a:rPr lang="en-US" sz="2400" dirty="0" smtClean="0"/>
              <a:t>,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 e </a:t>
            </a:r>
            <a:r>
              <a:rPr lang="en-US" sz="2400" dirty="0" err="1" smtClean="0"/>
              <a:t>rapporti</a:t>
            </a:r>
            <a:r>
              <a:rPr lang="en-US" sz="2400" dirty="0" smtClean="0"/>
              <a:t> </a:t>
            </a:r>
            <a:r>
              <a:rPr lang="en-US" sz="2400" dirty="0" err="1" smtClean="0"/>
              <a:t>ispettivi</a:t>
            </a:r>
            <a:r>
              <a:rPr lang="en-US" sz="2400" dirty="0" smtClean="0"/>
              <a:t>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805264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Tema</a:t>
            </a:r>
            <a:r>
              <a:rPr lang="en-US" dirty="0" smtClean="0"/>
              <a:t>: </a:t>
            </a:r>
            <a:r>
              <a:rPr lang="en-US" dirty="0" err="1" smtClean="0"/>
              <a:t>ambiente</a:t>
            </a:r>
            <a:r>
              <a:rPr lang="en-US" dirty="0" smtClean="0"/>
              <a:t> e salute, </a:t>
            </a:r>
            <a:r>
              <a:rPr lang="en-US" dirty="0" err="1" smtClean="0"/>
              <a:t>sostanze</a:t>
            </a:r>
            <a:r>
              <a:rPr lang="en-US" dirty="0" smtClean="0"/>
              <a:t> </a:t>
            </a:r>
            <a:r>
              <a:rPr lang="en-US" dirty="0" err="1" smtClean="0"/>
              <a:t>chimiche</a:t>
            </a:r>
            <a:r>
              <a:rPr lang="en-US" dirty="0" smtClean="0"/>
              <a:t> e </a:t>
            </a:r>
            <a:r>
              <a:rPr lang="en-US" dirty="0" err="1" smtClean="0"/>
              <a:t>rumore</a:t>
            </a:r>
            <a:r>
              <a:rPr lang="en-US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Sensibilizzazione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cittadini</a:t>
            </a:r>
            <a:r>
              <a:rPr lang="en-US" sz="2400" dirty="0" smtClean="0"/>
              <a:t> e </a:t>
            </a:r>
            <a:r>
              <a:rPr lang="en-US" sz="2400" dirty="0" err="1" smtClean="0"/>
              <a:t>consumatori</a:t>
            </a:r>
            <a:r>
              <a:rPr lang="en-US" sz="2400" dirty="0" smtClean="0"/>
              <a:t>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informazioni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</a:t>
            </a:r>
            <a:r>
              <a:rPr lang="en-US" sz="2400" dirty="0" err="1" smtClean="0"/>
              <a:t>riguardanti</a:t>
            </a:r>
            <a:r>
              <a:rPr lang="en-US" sz="2400" dirty="0" smtClean="0"/>
              <a:t> </a:t>
            </a:r>
            <a:r>
              <a:rPr lang="en-US" sz="2400" dirty="0" err="1" smtClean="0"/>
              <a:t>sostanze</a:t>
            </a:r>
            <a:r>
              <a:rPr lang="en-US" sz="2400" dirty="0" smtClean="0"/>
              <a:t> </a:t>
            </a:r>
            <a:r>
              <a:rPr lang="en-US" sz="2400" dirty="0" err="1" smtClean="0"/>
              <a:t>chimiche</a:t>
            </a:r>
            <a:r>
              <a:rPr lang="en-US" sz="2400" dirty="0" smtClean="0"/>
              <a:t> </a:t>
            </a:r>
            <a:r>
              <a:rPr lang="en-US" sz="2400" dirty="0" err="1" smtClean="0"/>
              <a:t>nei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prodotti</a:t>
            </a:r>
            <a:r>
              <a:rPr lang="en-US" sz="2400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Sensibilizzazione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cittadini</a:t>
            </a:r>
            <a:r>
              <a:rPr lang="en-US" sz="2400" dirty="0" smtClean="0"/>
              <a:t> e </a:t>
            </a:r>
            <a:r>
              <a:rPr lang="en-US" sz="2400" dirty="0" err="1" smtClean="0"/>
              <a:t>consumatori</a:t>
            </a:r>
            <a:r>
              <a:rPr lang="en-US" sz="2400" dirty="0" smtClean="0"/>
              <a:t> </a:t>
            </a:r>
            <a:r>
              <a:rPr lang="en-US" sz="2400" dirty="0" err="1" smtClean="0"/>
              <a:t>sull’uso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prodotti</a:t>
            </a:r>
            <a:r>
              <a:rPr lang="en-US" sz="2400" dirty="0" smtClean="0"/>
              <a:t>, </a:t>
            </a:r>
            <a:r>
              <a:rPr lang="en-US" sz="2400" dirty="0" err="1" smtClean="0"/>
              <a:t>contenenti</a:t>
            </a:r>
            <a:r>
              <a:rPr lang="en-US" sz="2400" dirty="0" smtClean="0"/>
              <a:t> </a:t>
            </a:r>
            <a:r>
              <a:rPr lang="en-US" sz="2400" dirty="0" err="1" smtClean="0"/>
              <a:t>sostanze</a:t>
            </a:r>
            <a:r>
              <a:rPr lang="en-US" sz="2400" dirty="0" smtClean="0"/>
              <a:t> </a:t>
            </a:r>
            <a:r>
              <a:rPr lang="en-US" sz="2400" dirty="0" err="1" smtClean="0"/>
              <a:t>chimiche</a:t>
            </a:r>
            <a:r>
              <a:rPr lang="en-US" sz="2400" dirty="0" smtClean="0"/>
              <a:t> </a:t>
            </a:r>
            <a:r>
              <a:rPr lang="en-US" sz="2400" dirty="0" err="1" smtClean="0"/>
              <a:t>pericolose</a:t>
            </a:r>
            <a:r>
              <a:rPr lang="en-US" sz="2400" dirty="0" smtClean="0"/>
              <a:t>, con </a:t>
            </a:r>
            <a:r>
              <a:rPr lang="en-US" sz="2400" dirty="0" err="1" smtClean="0"/>
              <a:t>etichetta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salvaguardia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Sensibilizzazione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produttori</a:t>
            </a:r>
            <a:r>
              <a:rPr lang="en-US" sz="2400" dirty="0" smtClean="0"/>
              <a:t>, </a:t>
            </a:r>
            <a:r>
              <a:rPr lang="en-US" sz="2400" dirty="0" err="1" smtClean="0"/>
              <a:t>importatori</a:t>
            </a:r>
            <a:r>
              <a:rPr lang="en-US" sz="2400" dirty="0" smtClean="0"/>
              <a:t> e </a:t>
            </a:r>
            <a:r>
              <a:rPr lang="en-US" sz="2400" dirty="0" err="1" smtClean="0"/>
              <a:t>rivenditori</a:t>
            </a:r>
            <a:r>
              <a:rPr lang="en-US" sz="2400" dirty="0" smtClean="0"/>
              <a:t> (</a:t>
            </a:r>
            <a:r>
              <a:rPr lang="en-US" sz="2400" dirty="0" err="1" smtClean="0"/>
              <a:t>incluse</a:t>
            </a:r>
            <a:r>
              <a:rPr lang="en-US" sz="2400" dirty="0" smtClean="0"/>
              <a:t> SMEs) sui </a:t>
            </a:r>
            <a:r>
              <a:rPr lang="en-US" sz="2400" dirty="0" err="1" smtClean="0"/>
              <a:t>doveri</a:t>
            </a:r>
            <a:r>
              <a:rPr lang="en-US" sz="2400" dirty="0" smtClean="0"/>
              <a:t> </a:t>
            </a:r>
            <a:r>
              <a:rPr lang="en-US" sz="2400" dirty="0" err="1" smtClean="0"/>
              <a:t>imposti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</a:t>
            </a:r>
            <a:r>
              <a:rPr lang="en-US" sz="2400" dirty="0" err="1" smtClean="0"/>
              <a:t>regolamenti</a:t>
            </a:r>
            <a:r>
              <a:rPr lang="en-US" sz="2400" dirty="0" smtClean="0"/>
              <a:t> REACH e </a:t>
            </a:r>
            <a:r>
              <a:rPr lang="en-US" sz="2400" dirty="0" err="1" smtClean="0"/>
              <a:t>Biocidal</a:t>
            </a:r>
            <a:r>
              <a:rPr lang="en-US" sz="2400" dirty="0" smtClean="0"/>
              <a:t> Products.</a:t>
            </a:r>
          </a:p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Campagne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comunicazione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rumore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ambientale</a:t>
            </a:r>
            <a:r>
              <a:rPr lang="en-US" sz="2400" dirty="0" smtClean="0"/>
              <a:t> 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suoi</a:t>
            </a:r>
            <a:r>
              <a:rPr lang="en-US" sz="2400" dirty="0" smtClean="0"/>
              <a:t> </a:t>
            </a:r>
            <a:r>
              <a:rPr lang="en-US" sz="2400" dirty="0" err="1" smtClean="0"/>
              <a:t>effetti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salute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800" dirty="0" smtClean="0"/>
              <a:t>.</a:t>
            </a:r>
            <a:r>
              <a:rPr lang="en-US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5805264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Tema</a:t>
            </a:r>
            <a:r>
              <a:rPr lang="en-US" dirty="0" smtClean="0"/>
              <a:t>: </a:t>
            </a:r>
            <a:r>
              <a:rPr lang="en-US" dirty="0" err="1" smtClean="0"/>
              <a:t>condivisione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buone</a:t>
            </a:r>
            <a:r>
              <a:rPr lang="en-US" dirty="0" smtClean="0"/>
              <a:t> </a:t>
            </a:r>
            <a:r>
              <a:rPr lang="en-US" dirty="0" err="1" smtClean="0"/>
              <a:t>pratiche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Progetti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promuovano</a:t>
            </a:r>
            <a:r>
              <a:rPr lang="en-US" sz="2400" dirty="0" smtClean="0"/>
              <a:t> </a:t>
            </a:r>
            <a:r>
              <a:rPr lang="en-US" sz="2400" dirty="0" err="1" smtClean="0"/>
              <a:t>l’integrazione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scienza</a:t>
            </a:r>
            <a:r>
              <a:rPr lang="en-US" sz="2400" dirty="0" smtClean="0"/>
              <a:t>/</a:t>
            </a:r>
            <a:r>
              <a:rPr lang="en-US" sz="2400" dirty="0" err="1" smtClean="0"/>
              <a:t>politiche</a:t>
            </a:r>
            <a:r>
              <a:rPr lang="en-US" sz="2400" dirty="0" smtClean="0"/>
              <a:t> </a:t>
            </a:r>
            <a:r>
              <a:rPr lang="en-US" sz="2400" dirty="0" err="1" smtClean="0"/>
              <a:t>attraverso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trasferimento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 e/o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buone</a:t>
            </a:r>
            <a:r>
              <a:rPr lang="en-US" sz="2400" dirty="0" smtClean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, per </a:t>
            </a:r>
            <a:r>
              <a:rPr lang="en-US" sz="2400" dirty="0" err="1" smtClean="0"/>
              <a:t>fornire</a:t>
            </a:r>
            <a:r>
              <a:rPr lang="en-US" sz="2400" dirty="0" smtClean="0"/>
              <a:t> un </a:t>
            </a:r>
            <a:r>
              <a:rPr lang="en-US" sz="2400" dirty="0" err="1" smtClean="0"/>
              <a:t>solido</a:t>
            </a:r>
            <a:r>
              <a:rPr lang="en-US" sz="2400" dirty="0" smtClean="0"/>
              <a:t> </a:t>
            </a:r>
            <a:r>
              <a:rPr lang="en-US" sz="2400" dirty="0" err="1" smtClean="0"/>
              <a:t>retroterra</a:t>
            </a:r>
            <a:r>
              <a:rPr lang="en-US" sz="2400" dirty="0" smtClean="0"/>
              <a:t> </a:t>
            </a:r>
            <a:r>
              <a:rPr lang="en-US" sz="2400" dirty="0" err="1" smtClean="0"/>
              <a:t>tecnico</a:t>
            </a:r>
            <a:r>
              <a:rPr lang="en-US" sz="2400" dirty="0" smtClean="0"/>
              <a:t> in </a:t>
            </a:r>
            <a:r>
              <a:rPr lang="en-US" sz="2400" dirty="0" err="1" smtClean="0"/>
              <a:t>supporto</a:t>
            </a:r>
            <a:r>
              <a:rPr lang="en-US" sz="2400" dirty="0" smtClean="0"/>
              <a:t> del REACH, del </a:t>
            </a:r>
            <a:r>
              <a:rPr lang="en-US" sz="2400" dirty="0" err="1" smtClean="0"/>
              <a:t>regolamento</a:t>
            </a:r>
            <a:r>
              <a:rPr lang="en-US" sz="2400" dirty="0" smtClean="0"/>
              <a:t> sui Test Methods,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direttiva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protezione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animali</a:t>
            </a:r>
            <a:r>
              <a:rPr lang="en-US" sz="2400" dirty="0" smtClean="0"/>
              <a:t> </a:t>
            </a:r>
            <a:r>
              <a:rPr lang="en-US" sz="2400" dirty="0" err="1" smtClean="0"/>
              <a:t>usati</a:t>
            </a:r>
            <a:r>
              <a:rPr lang="en-US" sz="2400" dirty="0" smtClean="0"/>
              <a:t> a </a:t>
            </a:r>
            <a:r>
              <a:rPr lang="en-US" sz="2400" dirty="0" err="1" smtClean="0"/>
              <a:t>scopo</a:t>
            </a:r>
            <a:r>
              <a:rPr lang="en-US" sz="2400" dirty="0" smtClean="0"/>
              <a:t> </a:t>
            </a:r>
            <a:r>
              <a:rPr lang="en-US" sz="2400" dirty="0" err="1" smtClean="0"/>
              <a:t>scientifico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Progetti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promuovano</a:t>
            </a:r>
            <a:r>
              <a:rPr lang="en-US" sz="2400" dirty="0" smtClean="0"/>
              <a:t> lo </a:t>
            </a:r>
            <a:r>
              <a:rPr lang="en-US" sz="2400" dirty="0" err="1" smtClean="0"/>
              <a:t>scambio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buone</a:t>
            </a:r>
            <a:r>
              <a:rPr lang="en-US" sz="2400" dirty="0" smtClean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 in </a:t>
            </a:r>
            <a:r>
              <a:rPr lang="en-US" sz="2400" dirty="0" err="1" smtClean="0"/>
              <a:t>relazione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legislazione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qualità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dell’aria</a:t>
            </a:r>
            <a:r>
              <a:rPr lang="en-US" sz="2400" dirty="0" smtClean="0"/>
              <a:t> (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e </a:t>
            </a:r>
            <a:r>
              <a:rPr lang="en-US" sz="2400" dirty="0" err="1" smtClean="0"/>
              <a:t>modellazione</a:t>
            </a:r>
            <a:r>
              <a:rPr lang="en-US" sz="2400" dirty="0" smtClean="0"/>
              <a:t>, </a:t>
            </a:r>
            <a:r>
              <a:rPr lang="en-US" sz="2400" dirty="0" err="1" smtClean="0"/>
              <a:t>inventari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, </a:t>
            </a:r>
            <a:r>
              <a:rPr lang="en-US" sz="2400" dirty="0" err="1" smtClean="0"/>
              <a:t>buone</a:t>
            </a:r>
            <a:r>
              <a:rPr lang="en-US" sz="2400" dirty="0" smtClean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gestione</a:t>
            </a:r>
            <a:r>
              <a:rPr lang="en-US" sz="2400" dirty="0" smtClean="0"/>
              <a:t>, </a:t>
            </a:r>
            <a:r>
              <a:rPr lang="en-US" sz="2400" dirty="0" err="1" smtClean="0"/>
              <a:t>individuazioni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sorgenti</a:t>
            </a:r>
            <a:r>
              <a:rPr lang="en-US" sz="2400" dirty="0" smtClean="0"/>
              <a:t>, </a:t>
            </a:r>
            <a:r>
              <a:rPr lang="en-US" sz="2400" dirty="0" err="1" smtClean="0"/>
              <a:t>condivisione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informazioni</a:t>
            </a:r>
            <a:r>
              <a:rPr lang="en-US" sz="2400" dirty="0" smtClean="0"/>
              <a:t>, </a:t>
            </a:r>
            <a:r>
              <a:rPr lang="en-US" sz="2400" dirty="0" err="1" smtClean="0"/>
              <a:t>coordinamento</a:t>
            </a:r>
            <a:r>
              <a:rPr lang="en-US" sz="2400" dirty="0" smtClean="0"/>
              <a:t> e </a:t>
            </a:r>
            <a:r>
              <a:rPr lang="en-US" sz="2400" dirty="0" err="1" smtClean="0"/>
              <a:t>supporto</a:t>
            </a:r>
            <a:r>
              <a:rPr lang="en-US" sz="2400" dirty="0" smtClean="0"/>
              <a:t>).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356992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hlinkClick r:id="rId5"/>
              </a:rPr>
              <a:t>LIFE Climate Change Adaptation</a:t>
            </a:r>
          </a:p>
          <a:p>
            <a:pPr algn="ctr"/>
            <a:r>
              <a:rPr lang="en-US" sz="3200" b="1" dirty="0" smtClean="0">
                <a:hlinkClick r:id="rId5"/>
              </a:rPr>
              <a:t>LIFE Climate Governance and Information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29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587727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Azione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clima</a:t>
            </a:r>
            <a:r>
              <a:rPr lang="en-US" dirty="0" smtClean="0"/>
              <a:t> e salute –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partenza</a:t>
            </a:r>
            <a:r>
              <a:rPr lang="en-US" dirty="0" smtClean="0"/>
              <a:t> EU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it-IT" sz="2400" dirty="0" smtClean="0"/>
              <a:t>Gli impatti dei cambiamenti climatici sulla salute richiedono un adattamento a scale diverse</a:t>
            </a:r>
          </a:p>
          <a:p>
            <a:pPr algn="just"/>
            <a:r>
              <a:rPr lang="it-IT" sz="2400" dirty="0" smtClean="0"/>
              <a:t>Sono state già osservate patologie e morti premature dovute a ondate di calore, variazioni delle malattie contagiose, cambiamenti della distribuzione degli insetti portatori</a:t>
            </a:r>
          </a:p>
          <a:p>
            <a:pPr algn="just"/>
            <a:r>
              <a:rPr lang="it-IT" sz="2400" dirty="0" smtClean="0"/>
              <a:t>Si prevedono nei prossimi 15-20 anni cambiamenti climatici e impatti sulla salute umana sempre più gravi, distribuiti in maniera disomogenea in Europa.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pic>
        <p:nvPicPr>
          <p:cNvPr id="17413" name="Picture 5" descr="bandeau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Object 8"/>
          <p:cNvGraphicFramePr>
            <a:graphicFrameLocks noChangeAspect="1"/>
          </p:cNvGraphicFramePr>
          <p:nvPr/>
        </p:nvGraphicFramePr>
        <p:xfrm>
          <a:off x="1403350" y="2112963"/>
          <a:ext cx="61737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7" imgW="6172200" imgH="216408" progId="Word.Document.8">
                  <p:embed/>
                </p:oleObj>
              </mc:Choice>
              <mc:Fallback>
                <p:oleObj name="Document" r:id="rId7" imgW="6172200" imgH="216408" progId="Word.Documen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12963"/>
                        <a:ext cx="6173788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266827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Why communicate in LIFE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5"/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4493"/>
              </a:solidFill>
              <a:effectLst/>
              <a:latin typeface="Arial" pitchFamily="34" charset="0"/>
              <a:ea typeface="Calibri" pitchFamily="34" charset="0"/>
              <a:cs typeface="Verdana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 Promote yourself and your product/results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 Strengthen participation of relevant stakeholders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 Share knowledge and experience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4493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 Achieve synergies with other projects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30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536504"/>
          </a:xfrm>
        </p:spPr>
        <p:txBody>
          <a:bodyPr/>
          <a:lstStyle/>
          <a:p>
            <a:pPr algn="just"/>
            <a:r>
              <a:rPr lang="it-IT" sz="2400" dirty="0" smtClean="0"/>
              <a:t>C’è ancora molto da fare in termini di conoscenze e di decisioni informate. </a:t>
            </a:r>
          </a:p>
          <a:p>
            <a:pPr algn="just"/>
            <a:r>
              <a:rPr lang="it-IT" sz="2400" dirty="0" smtClean="0"/>
              <a:t>La Strategia EU per l’adattamento ai cambiamenti climatici comprende solo in piccola parte azioni legate alla salute umana.</a:t>
            </a:r>
          </a:p>
          <a:p>
            <a:pPr algn="just"/>
            <a:r>
              <a:rPr lang="it-IT" sz="2400" dirty="0" smtClean="0"/>
              <a:t>Diversi ma non tutti i paesi hanno elaborato strategie nazionali di adattamento ai cambiamenti climatici, comprese strategie sanitarie e piani d’azione riguardanti la salute. Queste comprendono sistemi di allerta per le ondate di calore e un più attento monitoraggio delle malattie infettive.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lista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progettuali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prioritari</a:t>
            </a:r>
            <a:r>
              <a:rPr lang="en-US" sz="2800" b="1" dirty="0" smtClean="0"/>
              <a:t> LIFE CC è molto </a:t>
            </a:r>
            <a:r>
              <a:rPr lang="en-US" sz="2800" b="1" dirty="0" err="1" smtClean="0"/>
              <a:t>meno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dettagliata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rispetto</a:t>
            </a:r>
            <a:r>
              <a:rPr lang="en-US" sz="2800" b="1" dirty="0" smtClean="0"/>
              <a:t> a LIFE ENV. </a:t>
            </a:r>
            <a:r>
              <a:rPr lang="en-US" sz="2800" b="1" dirty="0" err="1" smtClean="0"/>
              <a:t>L’argomento</a:t>
            </a:r>
            <a:r>
              <a:rPr lang="en-US" sz="2800" b="1" dirty="0" smtClean="0"/>
              <a:t> salute non è </a:t>
            </a:r>
            <a:r>
              <a:rPr lang="en-US" sz="2800" b="1" dirty="0" err="1" smtClean="0"/>
              <a:t>esplicitamente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menzionato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bando</a:t>
            </a:r>
            <a:r>
              <a:rPr lang="en-US" sz="2800" b="1" dirty="0" smtClean="0"/>
              <a:t> 2015) ma è </a:t>
            </a:r>
            <a:r>
              <a:rPr lang="en-US" sz="2800" b="1" dirty="0" err="1" smtClean="0"/>
              <a:t>sicuramente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incluso</a:t>
            </a:r>
            <a:r>
              <a:rPr lang="en-US" sz="2800" b="1" dirty="0" smtClean="0"/>
              <a:t>.</a:t>
            </a:r>
          </a:p>
          <a:p>
            <a:pPr algn="just"/>
            <a:r>
              <a:rPr lang="en-US" sz="2800" dirty="0" smtClean="0"/>
              <a:t>La </a:t>
            </a:r>
            <a:r>
              <a:rPr lang="en-US" sz="2800" b="1" dirty="0" smtClean="0"/>
              <a:t>EU Adaptation Strategy </a:t>
            </a:r>
            <a:r>
              <a:rPr lang="en-US" sz="2800" dirty="0" err="1" smtClean="0"/>
              <a:t>fornisce</a:t>
            </a:r>
            <a:r>
              <a:rPr lang="en-US" sz="2800" dirty="0" smtClean="0"/>
              <a:t> </a:t>
            </a:r>
            <a:r>
              <a:rPr lang="en-US" sz="2800" dirty="0" err="1" smtClean="0"/>
              <a:t>alcune</a:t>
            </a:r>
            <a:r>
              <a:rPr lang="en-US" sz="2800" dirty="0" smtClean="0"/>
              <a:t> </a:t>
            </a:r>
            <a:r>
              <a:rPr lang="en-US" sz="2800" dirty="0" err="1" smtClean="0"/>
              <a:t>indicazioni</a:t>
            </a:r>
            <a:r>
              <a:rPr lang="en-US" sz="2800" dirty="0" smtClean="0"/>
              <a:t> concrete sui </a:t>
            </a:r>
            <a:r>
              <a:rPr lang="en-US" sz="2800" dirty="0" err="1" smtClean="0"/>
              <a:t>progetti</a:t>
            </a:r>
            <a:r>
              <a:rPr lang="en-US" sz="2800" dirty="0" smtClean="0"/>
              <a:t> </a:t>
            </a:r>
            <a:r>
              <a:rPr lang="en-US" sz="2800" dirty="0" err="1" smtClean="0"/>
              <a:t>preferibili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Un </a:t>
            </a:r>
            <a:r>
              <a:rPr lang="en-US" sz="2800" dirty="0" err="1" smtClean="0"/>
              <a:t>obiettivo</a:t>
            </a:r>
            <a:r>
              <a:rPr lang="en-US" sz="2800" dirty="0" smtClean="0"/>
              <a:t> </a:t>
            </a:r>
            <a:r>
              <a:rPr lang="en-US" sz="2800" dirty="0" err="1" smtClean="0"/>
              <a:t>chiave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strategia</a:t>
            </a:r>
            <a:r>
              <a:rPr lang="en-US" sz="2800" dirty="0" smtClean="0"/>
              <a:t> è </a:t>
            </a:r>
            <a:r>
              <a:rPr lang="en-US" sz="2800" dirty="0" err="1" smtClean="0"/>
              <a:t>l’ampliamento</a:t>
            </a:r>
            <a:r>
              <a:rPr lang="en-US" sz="2800" dirty="0" smtClean="0"/>
              <a:t> e </a:t>
            </a:r>
            <a:r>
              <a:rPr lang="en-US" sz="2800" dirty="0" err="1" smtClean="0"/>
              <a:t>perfezionamento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base </a:t>
            </a:r>
            <a:r>
              <a:rPr lang="en-US" sz="2800" dirty="0" err="1" smtClean="0"/>
              <a:t>conoscitiva</a:t>
            </a:r>
            <a:r>
              <a:rPr lang="en-US" sz="2800" dirty="0" smtClean="0"/>
              <a:t> per un </a:t>
            </a:r>
            <a:r>
              <a:rPr lang="en-US" sz="2800" dirty="0" err="1" smtClean="0"/>
              <a:t>migliore</a:t>
            </a:r>
            <a:r>
              <a:rPr lang="en-US" sz="2800" dirty="0" smtClean="0"/>
              <a:t> e </a:t>
            </a:r>
            <a:r>
              <a:rPr lang="en-US" sz="2800" dirty="0" err="1" smtClean="0"/>
              <a:t>più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informato</a:t>
            </a:r>
            <a:r>
              <a:rPr lang="en-US" sz="2800" dirty="0" smtClean="0"/>
              <a:t>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</a:t>
            </a:r>
            <a:r>
              <a:rPr lang="en-US" sz="2800" dirty="0" err="1" smtClean="0"/>
              <a:t>decisionale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Progetti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ricerca</a:t>
            </a:r>
            <a:r>
              <a:rPr lang="en-US" sz="2800" dirty="0" smtClean="0"/>
              <a:t> – </a:t>
            </a:r>
            <a:r>
              <a:rPr lang="en-US" sz="2800" dirty="0" err="1" smtClean="0"/>
              <a:t>finanziati</a:t>
            </a:r>
            <a:r>
              <a:rPr lang="en-US" sz="2800" dirty="0" smtClean="0"/>
              <a:t> </a:t>
            </a:r>
            <a:r>
              <a:rPr lang="en-US" sz="2800" dirty="0" err="1" smtClean="0"/>
              <a:t>prevalentemente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Horizon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755576" y="1196752"/>
            <a:ext cx="7772400" cy="5040560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Area LIFE CC Adaptation</a:t>
            </a:r>
            <a:r>
              <a:rPr lang="en-US" sz="2800" dirty="0" smtClean="0"/>
              <a:t>: </a:t>
            </a:r>
          </a:p>
          <a:p>
            <a:pPr algn="just"/>
            <a:r>
              <a:rPr lang="en-US" sz="2400" dirty="0" err="1" smtClean="0"/>
              <a:t>Colmare</a:t>
            </a:r>
            <a:r>
              <a:rPr lang="en-US" sz="2400" dirty="0" smtClean="0"/>
              <a:t> </a:t>
            </a:r>
            <a:r>
              <a:rPr lang="en-US" sz="2400" dirty="0" err="1" smtClean="0"/>
              <a:t>lacune</a:t>
            </a:r>
            <a:r>
              <a:rPr lang="en-US" sz="2400" dirty="0" smtClean="0"/>
              <a:t> </a:t>
            </a:r>
            <a:r>
              <a:rPr lang="en-US" sz="2400" dirty="0" err="1" smtClean="0"/>
              <a:t>conoscitive</a:t>
            </a:r>
            <a:r>
              <a:rPr lang="en-US" sz="2400" dirty="0" smtClean="0"/>
              <a:t> sui </a:t>
            </a:r>
            <a:r>
              <a:rPr lang="en-US" sz="2400" dirty="0" err="1" smtClean="0"/>
              <a:t>danni</a:t>
            </a:r>
            <a:r>
              <a:rPr lang="en-US" sz="2400" dirty="0" smtClean="0"/>
              <a:t> del </a:t>
            </a:r>
            <a:r>
              <a:rPr lang="en-US" sz="2400" dirty="0" err="1" smtClean="0"/>
              <a:t>cambiamento</a:t>
            </a:r>
            <a:r>
              <a:rPr lang="en-US" sz="2400" dirty="0" smtClean="0"/>
              <a:t> </a:t>
            </a:r>
            <a:r>
              <a:rPr lang="en-US" sz="2400" dirty="0" err="1" smtClean="0"/>
              <a:t>climatico</a:t>
            </a:r>
            <a:r>
              <a:rPr lang="en-US" sz="2400" dirty="0" smtClean="0"/>
              <a:t> e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costo</a:t>
            </a:r>
            <a:r>
              <a:rPr lang="en-US" sz="2400" dirty="0" smtClean="0"/>
              <a:t>/</a:t>
            </a:r>
            <a:r>
              <a:rPr lang="en-US" sz="2400" dirty="0" err="1" smtClean="0"/>
              <a:t>beneficio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dell’adattamento</a:t>
            </a:r>
            <a:r>
              <a:rPr lang="en-US" sz="2400" dirty="0" smtClean="0"/>
              <a:t>;</a:t>
            </a:r>
          </a:p>
          <a:p>
            <a:pPr algn="just"/>
            <a:r>
              <a:rPr lang="en-US" sz="2400" dirty="0" err="1" smtClean="0"/>
              <a:t>Analisi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vulnerabilità</a:t>
            </a:r>
            <a:r>
              <a:rPr lang="en-US" sz="2400" dirty="0" smtClean="0"/>
              <a:t>, </a:t>
            </a:r>
            <a:r>
              <a:rPr lang="en-US" sz="2400" dirty="0" err="1" smtClean="0"/>
              <a:t>valutazioni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e </a:t>
            </a:r>
            <a:r>
              <a:rPr lang="en-US" sz="2400" dirty="0" err="1" smtClean="0"/>
              <a:t>definizione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adattamento</a:t>
            </a:r>
            <a:r>
              <a:rPr lang="en-US" sz="2400" dirty="0" smtClean="0"/>
              <a:t> a </a:t>
            </a:r>
            <a:r>
              <a:rPr lang="en-US" sz="2400" dirty="0" err="1" smtClean="0"/>
              <a:t>carattere</a:t>
            </a:r>
            <a:r>
              <a:rPr lang="en-US" sz="2400" dirty="0" smtClean="0"/>
              <a:t> locale/</a:t>
            </a:r>
            <a:r>
              <a:rPr lang="en-US" sz="2400" dirty="0" err="1" smtClean="0"/>
              <a:t>regionale</a:t>
            </a:r>
            <a:r>
              <a:rPr lang="en-US" sz="2400" dirty="0" smtClean="0"/>
              <a:t>, ma </a:t>
            </a:r>
            <a:r>
              <a:rPr lang="en-US" sz="2400" dirty="0" err="1" smtClean="0"/>
              <a:t>soprattutto</a:t>
            </a:r>
            <a:r>
              <a:rPr lang="en-US" sz="2400" dirty="0" smtClean="0"/>
              <a:t> </a:t>
            </a:r>
            <a:r>
              <a:rPr lang="en-US" sz="2400" dirty="0" err="1" smtClean="0"/>
              <a:t>transfrontaliero</a:t>
            </a:r>
            <a:r>
              <a:rPr lang="en-US" sz="2400" dirty="0" smtClean="0"/>
              <a:t>;</a:t>
            </a:r>
          </a:p>
          <a:p>
            <a:pPr algn="just"/>
            <a:r>
              <a:rPr lang="en-US" sz="2400" dirty="0" err="1" smtClean="0"/>
              <a:t>Elaborare</a:t>
            </a:r>
            <a:r>
              <a:rPr lang="en-US" sz="2400" dirty="0" smtClean="0"/>
              <a:t> </a:t>
            </a:r>
            <a:r>
              <a:rPr lang="en-US" sz="2400" dirty="0" err="1" smtClean="0"/>
              <a:t>strumenti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supporto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decisioni</a:t>
            </a:r>
            <a:r>
              <a:rPr lang="en-US" sz="2400" dirty="0" smtClean="0"/>
              <a:t>; </a:t>
            </a:r>
          </a:p>
          <a:p>
            <a:pPr algn="just"/>
            <a:r>
              <a:rPr lang="en-US" sz="2400" dirty="0" err="1" smtClean="0"/>
              <a:t>Elaborare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e </a:t>
            </a:r>
            <a:r>
              <a:rPr lang="en-US" sz="2400" dirty="0" err="1" smtClean="0"/>
              <a:t>valutazione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misure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adattamento</a:t>
            </a:r>
            <a:r>
              <a:rPr lang="en-US" sz="2400" dirty="0" smtClean="0"/>
              <a:t> </a:t>
            </a:r>
            <a:r>
              <a:rPr lang="en-US" sz="2400" dirty="0" err="1" smtClean="0"/>
              <a:t>già</a:t>
            </a:r>
            <a:r>
              <a:rPr lang="en-US" sz="2400" dirty="0" smtClean="0"/>
              <a:t> </a:t>
            </a:r>
            <a:r>
              <a:rPr lang="en-US" sz="2400" dirty="0" err="1" smtClean="0"/>
              <a:t>intraprese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518457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Area LIFE CC Information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400" dirty="0" err="1" smtClean="0"/>
              <a:t>Promuovere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consapevolezza</a:t>
            </a:r>
            <a:r>
              <a:rPr lang="en-US" sz="2400" dirty="0" smtClean="0"/>
              <a:t> </a:t>
            </a:r>
            <a:r>
              <a:rPr lang="en-US" sz="2400" dirty="0" err="1" smtClean="0"/>
              <a:t>sugli</a:t>
            </a:r>
            <a:r>
              <a:rPr lang="en-US" sz="2400" dirty="0" smtClean="0"/>
              <a:t> </a:t>
            </a:r>
            <a:r>
              <a:rPr lang="en-US" sz="2400" dirty="0" err="1" smtClean="0"/>
              <a:t>argomenti</a:t>
            </a:r>
            <a:r>
              <a:rPr lang="en-US" sz="2400" dirty="0" smtClean="0"/>
              <a:t> e </a:t>
            </a:r>
            <a:r>
              <a:rPr lang="en-US" sz="2400" dirty="0" err="1" smtClean="0"/>
              <a:t>generare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supporto</a:t>
            </a:r>
            <a:r>
              <a:rPr lang="en-US" sz="2400" dirty="0" smtClean="0"/>
              <a:t> del </a:t>
            </a:r>
            <a:r>
              <a:rPr lang="en-US" sz="2400" dirty="0" err="1" smtClean="0"/>
              <a:t>pubblico</a:t>
            </a:r>
            <a:r>
              <a:rPr lang="en-US" sz="2400" dirty="0" smtClean="0"/>
              <a:t> e </a:t>
            </a:r>
            <a:r>
              <a:rPr lang="en-US" sz="2400" dirty="0" err="1" smtClean="0"/>
              <a:t>degli</a:t>
            </a:r>
            <a:r>
              <a:rPr lang="en-US" sz="2400" dirty="0" smtClean="0"/>
              <a:t> stakeholder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politiche</a:t>
            </a:r>
            <a:r>
              <a:rPr lang="en-US" sz="2400" dirty="0" smtClean="0"/>
              <a:t> EU; </a:t>
            </a:r>
          </a:p>
          <a:p>
            <a:pPr algn="just"/>
            <a:r>
              <a:rPr lang="en-US" sz="2400" dirty="0" err="1" smtClean="0"/>
              <a:t>Supporto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comunicazione</a:t>
            </a:r>
            <a:r>
              <a:rPr lang="en-US" sz="2400" dirty="0" smtClean="0"/>
              <a:t> e </a:t>
            </a:r>
            <a:r>
              <a:rPr lang="en-US" sz="2400" dirty="0" err="1" smtClean="0"/>
              <a:t>disseminazione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informazioni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campo del </a:t>
            </a:r>
            <a:r>
              <a:rPr lang="en-US" sz="2400" dirty="0" err="1" smtClean="0"/>
              <a:t>clima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Facilitare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condivisione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soluzioni</a:t>
            </a:r>
            <a:r>
              <a:rPr lang="en-US" sz="2400" dirty="0" smtClean="0"/>
              <a:t> e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successo</a:t>
            </a:r>
            <a:r>
              <a:rPr lang="en-US" sz="2400" dirty="0" smtClean="0"/>
              <a:t>, </a:t>
            </a:r>
            <a:r>
              <a:rPr lang="en-US" sz="2400" dirty="0" err="1" smtClean="0"/>
              <a:t>incluso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training e lo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piattaforme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</a:t>
            </a:r>
            <a:r>
              <a:rPr lang="en-US" sz="2400" dirty="0" err="1" smtClean="0"/>
              <a:t>cooperazione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fra</a:t>
            </a:r>
            <a:r>
              <a:rPr lang="en-US" sz="2400" dirty="0" smtClean="0"/>
              <a:t> stakeholders.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55963" y="4240213"/>
            <a:ext cx="426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2772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/>
            </a:r>
            <a:b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</a:b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ＭＳ Ｐゴシック" panose="020B0600070205080204" pitchFamily="34" charset="-128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600" b="1" kern="0" dirty="0" smtClean="0">
              <a:solidFill>
                <a:srgbClr val="000066"/>
              </a:solidFill>
              <a:latin typeface="+mj-lt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ＭＳ Ｐゴシック" panose="020B0600070205080204" pitchFamily="34" charset="-128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Il 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bando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LIFE 2016 e le 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linee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guida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saranno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pubblicate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nella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seconda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metà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di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maggio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600" b="1" kern="0" baseline="0" dirty="0" smtClean="0">
              <a:solidFill>
                <a:srgbClr val="000066"/>
              </a:solidFill>
              <a:latin typeface="+mj-lt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Nelle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linee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guida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ci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potrebbero</a:t>
            </a:r>
            <a:r>
              <a:rPr kumimoji="0" lang="en-US" alt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 </a:t>
            </a:r>
            <a:r>
              <a:rPr kumimoji="0" lang="en-US" alt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>esser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e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interessanti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novità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,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soprattutto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nel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sub-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programma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Azione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per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il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Clima</a:t>
            </a:r>
            <a:endParaRPr lang="en-US" altLang="en-US" sz="2600" b="1" kern="0" dirty="0" smtClean="0">
              <a:solidFill>
                <a:srgbClr val="000066"/>
              </a:solidFill>
              <a:latin typeface="+mj-lt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ＭＳ Ｐゴシック" panose="020B0600070205080204" pitchFamily="34" charset="-128"/>
              <a:cs typeface="+mj-cs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Il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prossimo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22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giugno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il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focal point del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MinAmb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organizzerà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un workshop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destinato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specificamente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agli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estensori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di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</a:t>
            </a:r>
            <a:r>
              <a:rPr lang="en-US" altLang="en-US" sz="2600" b="1" kern="0" dirty="0" err="1" smtClean="0">
                <a:solidFill>
                  <a:srgbClr val="000066"/>
                </a:solidFill>
                <a:latin typeface="+mj-lt"/>
                <a:cs typeface="+mj-cs"/>
              </a:rPr>
              <a:t>proposte</a:t>
            </a:r>
            <a:r>
              <a:rPr lang="en-US" altLang="en-US" sz="2600" b="1" kern="0" dirty="0" smtClean="0">
                <a:solidFill>
                  <a:srgbClr val="000066"/>
                </a:solidFill>
                <a:latin typeface="+mj-lt"/>
                <a:cs typeface="+mj-cs"/>
              </a:rPr>
              <a:t> LIFE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/>
            </a:r>
            <a:b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</a:b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/>
            </a:r>
            <a:b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</a:b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/>
            </a:r>
            <a:b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</a:b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  <a:t/>
            </a:r>
            <a:b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j-cs"/>
              </a:rPr>
            </a:b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ＭＳ Ｐゴシック" panose="020B0600070205080204" pitchFamily="34" charset="-128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277225" cy="1404168"/>
          </a:xfrm>
        </p:spPr>
        <p:txBody>
          <a:bodyPr/>
          <a:lstStyle/>
          <a:p>
            <a:pPr indent="358775" eaLnBrk="1" hangingPunct="1"/>
            <a:r>
              <a:rPr lang="en-US" altLang="en-US" sz="2600" b="1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600" b="1" dirty="0" smtClean="0">
                <a:ea typeface="ＭＳ Ｐゴシック" panose="020B0600070205080204" pitchFamily="34" charset="-128"/>
              </a:rPr>
            </a:br>
            <a:r>
              <a:rPr lang="en-US" altLang="en-US" sz="2600" b="1" dirty="0" smtClean="0">
                <a:ea typeface="ＭＳ Ｐゴシック" panose="020B0600070205080204" pitchFamily="34" charset="-128"/>
              </a:rPr>
              <a:t>Grazie per </a:t>
            </a:r>
            <a:r>
              <a:rPr lang="en-US" altLang="en-US" sz="2600" b="1" dirty="0" err="1" smtClean="0">
                <a:ea typeface="ＭＳ Ｐゴシック" panose="020B0600070205080204" pitchFamily="34" charset="-128"/>
              </a:rPr>
              <a:t>l’attenzione</a:t>
            </a:r>
            <a:r>
              <a:rPr lang="en-US" altLang="en-US" sz="2600" b="1" dirty="0" smtClean="0">
                <a:ea typeface="ＭＳ Ｐゴシック" panose="020B0600070205080204" pitchFamily="34" charset="-128"/>
              </a:rPr>
              <a:t>!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600" dirty="0" smtClean="0">
                <a:ea typeface="ＭＳ Ｐゴシック" panose="020B0600070205080204" pitchFamily="34" charset="-128"/>
              </a:rPr>
            </a:br>
            <a:r>
              <a:rPr lang="en-US" altLang="en-US" sz="2600" dirty="0" smtClean="0">
                <a:solidFill>
                  <a:schemeClr val="accent6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600" dirty="0" smtClean="0">
                <a:solidFill>
                  <a:schemeClr val="accent6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solidFill>
                  <a:schemeClr val="accent6"/>
                </a:solidFill>
                <a:ea typeface="ＭＳ Ｐゴシック" panose="020B0600070205080204" pitchFamily="34" charset="-128"/>
              </a:rPr>
              <a:t>http://ec.europa.eu/environment/life/index.htm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ea typeface="ＭＳ Ｐゴシック" panose="020B0600070205080204" pitchFamily="34" charset="-128"/>
              </a:rPr>
            </a:br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55963" y="4240213"/>
            <a:ext cx="426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bandeau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1403350" y="2101850"/>
          <a:ext cx="61737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7" imgW="6172200" imgH="216408" progId="Word.Document.8">
                  <p:embed/>
                </p:oleObj>
              </mc:Choice>
              <mc:Fallback>
                <p:oleObj name="Document" r:id="rId7" imgW="6172200" imgH="216408" progId="Word.Documen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01850"/>
                        <a:ext cx="6173788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1" name="Segnaposto contenuto 10"/>
          <p:cNvPicPr>
            <a:picLocks noGrp="1"/>
          </p:cNvPicPr>
          <p:nvPr>
            <p:ph idx="1"/>
          </p:nvPr>
        </p:nvPicPr>
        <p:blipFill>
          <a:blip r:embed="rId9" cstate="print"/>
          <a:srcRect l="22547" t="25762" r="20854" b="13296"/>
          <a:stretch>
            <a:fillRect/>
          </a:stretch>
        </p:blipFill>
        <p:spPr bwMode="auto">
          <a:xfrm>
            <a:off x="395536" y="1052736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32775" cy="4752528"/>
          </a:xfrm>
        </p:spPr>
        <p:txBody>
          <a:bodyPr/>
          <a:lstStyle/>
          <a:p>
            <a:pPr algn="ctr">
              <a:buNone/>
            </a:pPr>
            <a:r>
              <a:rPr lang="it-IT" sz="2800" b="1" dirty="0" err="1" smtClean="0"/>
              <a:t>Contacts</a:t>
            </a:r>
            <a:endParaRPr lang="it-IT" sz="2800" b="1" dirty="0" smtClean="0"/>
          </a:p>
          <a:p>
            <a:pPr>
              <a:buNone/>
            </a:pPr>
            <a:r>
              <a:rPr lang="it-IT" sz="2400" b="1" dirty="0" err="1" smtClean="0"/>
              <a:t>Please</a:t>
            </a:r>
            <a:r>
              <a:rPr lang="it-IT" sz="2400" b="1" dirty="0" smtClean="0"/>
              <a:t> do </a:t>
            </a:r>
            <a:r>
              <a:rPr lang="it-IT" sz="2400" b="1" dirty="0" err="1" smtClean="0"/>
              <a:t>not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hesitate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contact</a:t>
            </a:r>
            <a:r>
              <a:rPr lang="it-IT" sz="2400" b="1" dirty="0" smtClean="0"/>
              <a:t> the NEEMO </a:t>
            </a:r>
            <a:r>
              <a:rPr lang="it-IT" sz="2400" b="1" dirty="0" err="1" smtClean="0"/>
              <a:t>Communication</a:t>
            </a:r>
            <a:r>
              <a:rPr lang="it-IT" sz="2400" b="1" dirty="0" smtClean="0"/>
              <a:t> Team (and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always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a copy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your</a:t>
            </a:r>
            <a:r>
              <a:rPr lang="it-IT" sz="2400" b="1" dirty="0" smtClean="0"/>
              <a:t> NEEMO </a:t>
            </a:r>
            <a:r>
              <a:rPr lang="it-IT" sz="2400" b="1" dirty="0" err="1" smtClean="0"/>
              <a:t>Technical</a:t>
            </a:r>
            <a:r>
              <a:rPr lang="it-IT" sz="2400" b="1" dirty="0" smtClean="0"/>
              <a:t> Monitor), </a:t>
            </a:r>
            <a:r>
              <a:rPr lang="it-IT" sz="2400" b="1" dirty="0" err="1" smtClean="0"/>
              <a:t>directly</a:t>
            </a:r>
            <a:r>
              <a:rPr lang="it-IT" sz="2400" b="1" dirty="0" smtClean="0"/>
              <a:t> at:</a:t>
            </a:r>
          </a:p>
          <a:p>
            <a:pPr>
              <a:buNone/>
            </a:pPr>
            <a:r>
              <a:rPr lang="it-IT" sz="2800" b="1" dirty="0" smtClean="0">
                <a:solidFill>
                  <a:srgbClr val="FF0000"/>
                </a:solidFill>
                <a:hlinkClick r:id="rId3"/>
              </a:rPr>
              <a:t>life-comm@neemo.eu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LIFE ftp server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depositing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documents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beneficiaries</a:t>
            </a:r>
            <a:r>
              <a:rPr lang="it-IT" sz="2400" b="1" dirty="0" smtClean="0"/>
              <a:t>:</a:t>
            </a:r>
          </a:p>
          <a:p>
            <a:pPr>
              <a:buNone/>
            </a:pPr>
            <a:r>
              <a:rPr lang="it-IT" sz="2400" b="1" dirty="0" smtClean="0"/>
              <a:t>ftp://ftp2.aeidl.eu</a:t>
            </a:r>
          </a:p>
          <a:p>
            <a:pPr>
              <a:buNone/>
            </a:pPr>
            <a:r>
              <a:rPr lang="it-IT" sz="2400" b="1" dirty="0" smtClean="0"/>
              <a:t>login: </a:t>
            </a:r>
            <a:r>
              <a:rPr lang="it-IT" sz="2400" b="1" dirty="0" err="1" smtClean="0"/>
              <a:t>lifebenefic</a:t>
            </a: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password: Gr33n4us!</a:t>
            </a:r>
            <a:endParaRPr lang="en-GB" altLang="en-US" sz="2400" dirty="0" smtClean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pic>
        <p:nvPicPr>
          <p:cNvPr id="18437" name="Picture 5" descr="bandeau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LOGO CE-EN-quadri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2" name="Immagine 11"/>
          <p:cNvPicPr/>
          <p:nvPr/>
        </p:nvPicPr>
        <p:blipFill>
          <a:blip r:embed="rId5" cstate="print"/>
          <a:srcRect l="22391" t="25485" r="20902" b="7756"/>
          <a:stretch>
            <a:fillRect/>
          </a:stretch>
        </p:blipFill>
        <p:spPr bwMode="auto">
          <a:xfrm>
            <a:off x="467544" y="1052736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BE" altLang="en-US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fr-BE" altLang="en-US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80928"/>
            <a:ext cx="9144000" cy="61753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Unità</a:t>
            </a:r>
            <a:r>
              <a:rPr lang="en-GB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tematiche</a:t>
            </a:r>
            <a:r>
              <a:rPr lang="en-GB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DG ENV</a:t>
            </a:r>
            <a:endParaRPr lang="en-GB" altLang="en-US" sz="3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61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2" name="Immagine 11"/>
          <p:cNvPicPr/>
          <p:nvPr/>
        </p:nvPicPr>
        <p:blipFill>
          <a:blip r:embed="rId5" cstate="print"/>
          <a:srcRect l="5132" t="13019" r="3902" b="23546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 bwMode="auto">
          <a:xfrm>
            <a:off x="0" y="4797152"/>
            <a:ext cx="1584176" cy="12961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2987824" y="4725144"/>
            <a:ext cx="1584176" cy="21328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4572000" y="5805264"/>
            <a:ext cx="1584176" cy="12961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7568208" y="4797152"/>
            <a:ext cx="1575792" cy="12961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bandeau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OGO CE-EN-quadri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-190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0CB1-6CCA-4FA6-82A1-56EBBE64CFF8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114800"/>
          </a:xfrm>
        </p:spPr>
        <p:txBody>
          <a:bodyPr/>
          <a:lstStyle/>
          <a:p>
            <a:pPr algn="just"/>
            <a:r>
              <a:rPr lang="it-IT" dirty="0" smtClean="0"/>
              <a:t>Individuate le unità della DG ENV più pertinenti ai risultati del progetto</a:t>
            </a:r>
          </a:p>
          <a:p>
            <a:pPr algn="just"/>
            <a:r>
              <a:rPr lang="it-IT" dirty="0" smtClean="0"/>
              <a:t>Evidenziate nel rapporto finale se volete che i vostri risultati siano comunicati ad una o più unità</a:t>
            </a:r>
          </a:p>
          <a:p>
            <a:pPr algn="just"/>
            <a:r>
              <a:rPr lang="it-IT" dirty="0" smtClean="0"/>
              <a:t>Il team di monitoraggio/comunicazione ed il desk </a:t>
            </a:r>
            <a:r>
              <a:rPr lang="it-IT" dirty="0" err="1" smtClean="0"/>
              <a:t>officer</a:t>
            </a:r>
            <a:r>
              <a:rPr lang="it-IT" dirty="0" smtClean="0"/>
              <a:t> si attiveranno di conseguenza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-Presentation green">
  <a:themeElements>
    <a:clrScheme name="LIFE-Presentation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FE-Presentation gre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IFE-Presentation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-Presentation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-Presentation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-Presentation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-Presentation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-Presentation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-Presentation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FE_presentation_green1">
  <a:themeElements>
    <a:clrScheme name="LIFE_presentation_gree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FE_presentation_gr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FE_presentation_gree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_presentation_gree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_presentation_gree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_presentation_gree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_presentation_gree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_presentation_gree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_presentation_gree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LIFE-Presentation green</Template>
  <TotalTime>7303</TotalTime>
  <Words>1581</Words>
  <Application>Microsoft Office PowerPoint</Application>
  <PresentationFormat>Presentazione su schermo (4:3)</PresentationFormat>
  <Paragraphs>206</Paragraphs>
  <Slides>35</Slides>
  <Notes>35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Tahoma</vt:lpstr>
      <vt:lpstr>Verdana</vt:lpstr>
      <vt:lpstr>Wingdings</vt:lpstr>
      <vt:lpstr>LIFE-Presentation green</vt:lpstr>
      <vt:lpstr>LIFE_presentation_green1</vt:lpstr>
      <vt:lpstr>Document</vt:lpstr>
      <vt:lpstr>LIFE Networking Seminar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Unità tematiche alla DG ENV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Grazie per l’attenzione!  http://ec.europa.eu/environment/life/index.htm  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H1</dc:title>
  <dc:creator>srbkoka</dc:creator>
  <cp:lastModifiedBy>utente</cp:lastModifiedBy>
  <cp:revision>535</cp:revision>
  <cp:lastPrinted>2015-05-27T08:04:46Z</cp:lastPrinted>
  <dcterms:created xsi:type="dcterms:W3CDTF">2008-03-25T10:01:17Z</dcterms:created>
  <dcterms:modified xsi:type="dcterms:W3CDTF">2016-04-15T12:28:33Z</dcterms:modified>
</cp:coreProperties>
</file>